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  <p:sldMasterId id="2147483722" r:id="rId2"/>
    <p:sldMasterId id="2147483733" r:id="rId3"/>
  </p:sldMasterIdLst>
  <p:notesMasterIdLst>
    <p:notesMasterId r:id="rId11"/>
  </p:notesMasterIdLst>
  <p:handoutMasterIdLst>
    <p:handoutMasterId r:id="rId12"/>
  </p:handoutMasterIdLst>
  <p:sldIdLst>
    <p:sldId id="2147469534" r:id="rId4"/>
    <p:sldId id="2147469535" r:id="rId5"/>
    <p:sldId id="2147469545" r:id="rId6"/>
    <p:sldId id="2147469541" r:id="rId7"/>
    <p:sldId id="2147469547" r:id="rId8"/>
    <p:sldId id="2147469536" r:id="rId9"/>
    <p:sldId id="2147469546" r:id="rId10"/>
  </p:sldIdLst>
  <p:sldSz cx="12193588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0FF"/>
    <a:srgbClr val="FFB04C"/>
    <a:srgbClr val="FF3122"/>
    <a:srgbClr val="FCD198"/>
    <a:srgbClr val="C3F2FF"/>
    <a:srgbClr val="4BD4FF"/>
    <a:srgbClr val="FFA400"/>
    <a:srgbClr val="01AF68"/>
    <a:srgbClr val="EB8707"/>
    <a:srgbClr val="637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4"/>
    <p:restoredTop sz="96886"/>
  </p:normalViewPr>
  <p:slideViewPr>
    <p:cSldViewPr snapToGrid="0" snapToObjects="1">
      <p:cViewPr>
        <p:scale>
          <a:sx n="99" d="100"/>
          <a:sy n="99" d="100"/>
        </p:scale>
        <p:origin x="928" y="1232"/>
      </p:cViewPr>
      <p:guideLst/>
    </p:cSldViewPr>
  </p:slideViewPr>
  <p:outlineViewPr>
    <p:cViewPr>
      <p:scale>
        <a:sx n="33" d="100"/>
        <a:sy n="33" d="100"/>
      </p:scale>
      <p:origin x="0" y="-22296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53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7D14D-A68C-C14F-B1BD-C0EB2ADF373E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8000"/>
      </a:lnSpc>
      <a:defRPr sz="1100" b="0" i="0">
        <a:latin typeface="FZLanTingHei-R-GBK" panose="02000000000000000000" pitchFamily="2" charset="-122"/>
        <a:ea typeface="FZLanTingHei-R-GBK" panose="02000000000000000000" pitchFamily="2" charset="-122"/>
        <a:cs typeface="Helvetica Neue" panose="02000503000000020004"/>
        <a:sym typeface="Helvetica Neue" panose="02000503000000020004"/>
      </a:defRPr>
    </a:lvl1pPr>
    <a:lvl2pPr indent="114300" defTabSz="228600" latinLnBrk="0">
      <a:lnSpc>
        <a:spcPct val="118000"/>
      </a:lnSpc>
      <a:defRPr sz="11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228600" defTabSz="228600" latinLnBrk="0">
      <a:lnSpc>
        <a:spcPct val="118000"/>
      </a:lnSpc>
      <a:defRPr sz="11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342900" defTabSz="228600" latinLnBrk="0">
      <a:lnSpc>
        <a:spcPct val="118000"/>
      </a:lnSpc>
      <a:defRPr sz="11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457200" defTabSz="228600" latinLnBrk="0">
      <a:lnSpc>
        <a:spcPct val="118000"/>
      </a:lnSpc>
      <a:defRPr sz="11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571500" defTabSz="228600" latinLnBrk="0">
      <a:lnSpc>
        <a:spcPct val="118000"/>
      </a:lnSpc>
      <a:defRPr sz="11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685800" defTabSz="228600" latinLnBrk="0">
      <a:lnSpc>
        <a:spcPct val="118000"/>
      </a:lnSpc>
      <a:defRPr sz="11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800100" defTabSz="228600" latinLnBrk="0">
      <a:lnSpc>
        <a:spcPct val="118000"/>
      </a:lnSpc>
      <a:defRPr sz="11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914400" defTabSz="228600" latinLnBrk="0">
      <a:lnSpc>
        <a:spcPct val="118000"/>
      </a:lnSpc>
      <a:defRPr sz="11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8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37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00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27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3.jpeg"/><Relationship Id="rId4" Type="http://schemas.openxmlformats.org/officeDocument/2006/relationships/image" Target="../media/image5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 userDrawn="1"/>
        </p:nvSpPr>
        <p:spPr>
          <a:xfrm>
            <a:off x="-2788" y="-4234"/>
            <a:ext cx="38077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4953000" y="1231901"/>
            <a:ext cx="629920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>
              <a:buFontTx/>
              <a:buNone/>
              <a:defRPr lang="zh-CN" altLang="en-US" sz="800">
                <a:solidFill>
                  <a:schemeClr val="bg1"/>
                </a:solidFill>
              </a:defRPr>
            </a:lvl1pPr>
          </a:lstStyle>
          <a:p>
            <a:pPr lvl="0" algn="ctr"/>
            <a:r>
              <a:rPr kumimoji="1" lang="zh-CN" altLang="en-US" dirty="0"/>
              <a:t>点击添加图片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1" y="1301521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462436" y="5353138"/>
            <a:ext cx="540000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8"/>
            <a:ext cx="297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475852"/>
            <a:ext cx="297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7021" y="3968660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C000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1" y="2327416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chemeClr val="bg1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三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39169" y="4755323"/>
            <a:ext cx="3473760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024502" y="1685052"/>
            <a:ext cx="2525814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66874" y="2457409"/>
            <a:ext cx="3241163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4456504" y="2457409"/>
            <a:ext cx="3241163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8285550" y="2457409"/>
            <a:ext cx="3241163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340205" y="4755323"/>
            <a:ext cx="3473760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814178" y="1685052"/>
            <a:ext cx="2525814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8169251" y="4755323"/>
            <a:ext cx="3473760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8643272" y="1685052"/>
            <a:ext cx="2525814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三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1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135030" y="176065"/>
            <a:ext cx="2910422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7514" y="176065"/>
            <a:ext cx="2910422" cy="65087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35030" y="3488363"/>
            <a:ext cx="2910422" cy="31964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8" y="325416"/>
            <a:ext cx="516850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三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063338" y="3488364"/>
            <a:ext cx="5959866" cy="319357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63337" y="176064"/>
            <a:ext cx="2986499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0222" y="176063"/>
            <a:ext cx="2802981" cy="31419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8" y="325416"/>
            <a:ext cx="516850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1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935842" y="4323174"/>
            <a:ext cx="2525813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1074948" y="4680436"/>
            <a:ext cx="224468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3531652" y="4323174"/>
            <a:ext cx="2525813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3670758" y="4680436"/>
            <a:ext cx="224468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6132407" y="4323174"/>
            <a:ext cx="2525813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6271513" y="4680436"/>
            <a:ext cx="224468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8726253" y="4323174"/>
            <a:ext cx="2525813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8865359" y="4680436"/>
            <a:ext cx="224468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033907" y="1898032"/>
            <a:ext cx="2326763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632036" y="1898032"/>
            <a:ext cx="2326763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30165" y="1898032"/>
            <a:ext cx="2326763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8828293" y="1898032"/>
            <a:ext cx="2326763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228600" indent="-228600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449853" y="1978064"/>
            <a:ext cx="2525813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49853" y="2317764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9304560" y="1976660"/>
            <a:ext cx="2525813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304560" y="2316360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304560" y="4286289"/>
            <a:ext cx="2525813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304560" y="4625989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3449853" y="4289241"/>
            <a:ext cx="2525813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3449853" y="4628941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829913" y="1682928"/>
            <a:ext cx="2520000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4" hasCustomPrompt="1"/>
          </p:nvPr>
        </p:nvSpPr>
        <p:spPr>
          <a:xfrm>
            <a:off x="829913" y="4022306"/>
            <a:ext cx="2520000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6679927" y="1682928"/>
            <a:ext cx="2520000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6" name="图片占位符 6"/>
          <p:cNvSpPr>
            <a:spLocks noGrp="1"/>
          </p:cNvSpPr>
          <p:nvPr>
            <p:ph type="pic" sz="quarter" idx="16" hasCustomPrompt="1"/>
          </p:nvPr>
        </p:nvSpPr>
        <p:spPr>
          <a:xfrm>
            <a:off x="6679927" y="4022306"/>
            <a:ext cx="2520000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213652" y="171309"/>
            <a:ext cx="2809551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57514" y="3488364"/>
            <a:ext cx="2979930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7514" y="171309"/>
            <a:ext cx="2979930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13652" y="3488362"/>
            <a:ext cx="2809551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8" y="325416"/>
            <a:ext cx="516850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1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-7257" y="-9000"/>
            <a:ext cx="3024000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3052519" y="-9000"/>
            <a:ext cx="3024000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3" hasCustomPrompt="1"/>
          </p:nvPr>
        </p:nvSpPr>
        <p:spPr>
          <a:xfrm>
            <a:off x="6112295" y="-9000"/>
            <a:ext cx="3024000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4" hasCustomPrompt="1"/>
          </p:nvPr>
        </p:nvSpPr>
        <p:spPr>
          <a:xfrm>
            <a:off x="9172072" y="-9000"/>
            <a:ext cx="3024000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</a:p>
        </p:txBody>
      </p:sp>
      <p:sp>
        <p:nvSpPr>
          <p:cNvPr id="7" name="矩形"/>
          <p:cNvSpPr/>
          <p:nvPr userDrawn="1"/>
        </p:nvSpPr>
        <p:spPr>
          <a:xfrm>
            <a:off x="794" y="3388466"/>
            <a:ext cx="12192000" cy="348141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000000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 b="0"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58889" y="5122328"/>
            <a:ext cx="2093112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51269" y="5530554"/>
            <a:ext cx="2093112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505612" y="5124107"/>
            <a:ext cx="2093112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97992" y="5532333"/>
            <a:ext cx="2093112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6572983" y="5124107"/>
            <a:ext cx="2093112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6565363" y="5532333"/>
            <a:ext cx="2093112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628660" y="5124107"/>
            <a:ext cx="2093112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621040" y="5532333"/>
            <a:ext cx="2093112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1" y="6540501"/>
            <a:ext cx="232436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六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856562" y="1856207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6" hasCustomPrompt="1"/>
          </p:nvPr>
        </p:nvSpPr>
        <p:spPr>
          <a:xfrm>
            <a:off x="4476212" y="1856206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7" hasCustomPrompt="1"/>
          </p:nvPr>
        </p:nvSpPr>
        <p:spPr>
          <a:xfrm>
            <a:off x="8095863" y="1856205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8" hasCustomPrompt="1"/>
          </p:nvPr>
        </p:nvSpPr>
        <p:spPr>
          <a:xfrm>
            <a:off x="856562" y="4300265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9" hasCustomPrompt="1"/>
          </p:nvPr>
        </p:nvSpPr>
        <p:spPr>
          <a:xfrm>
            <a:off x="4476212" y="4300264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0" hasCustomPrompt="1"/>
          </p:nvPr>
        </p:nvSpPr>
        <p:spPr>
          <a:xfrm>
            <a:off x="8095863" y="4300263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10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多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 userDrawn="1"/>
        </p:nvSpPr>
        <p:spPr>
          <a:xfrm>
            <a:off x="3976463" y="1125538"/>
            <a:ext cx="2303462" cy="2303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bIns="288000" rtlCol="0" anchor="b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old"/>
              <a:ea typeface="腾讯体 W7" panose="020C08030202040F0204" charset="-122"/>
              <a:cs typeface="+mn-cs"/>
              <a:sym typeface="Helvetica Neue" panose="02000503000000020004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085891" y="1397029"/>
            <a:ext cx="2073651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085891" y="2036395"/>
            <a:ext cx="2073651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30" hasCustomPrompt="1"/>
          </p:nvPr>
        </p:nvSpPr>
        <p:spPr>
          <a:xfrm>
            <a:off x="1534874" y="1125538"/>
            <a:ext cx="2303762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1534874" y="3575958"/>
            <a:ext cx="2830819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7850770" y="3575958"/>
            <a:ext cx="2830819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6417753" y="1125538"/>
            <a:ext cx="4263838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4515226" y="3575958"/>
            <a:ext cx="3186012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IG彩色logo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pic>
        <p:nvPicPr>
          <p:cNvPr id="5" name="图形 13">
            <a:extLst>
              <a:ext uri="{FF2B5EF4-FFF2-40B4-BE49-F238E27FC236}">
                <a16:creationId xmlns:a16="http://schemas.microsoft.com/office/drawing/2014/main" id="{DEE5BEF9-86A0-BE41-B71F-E46648E41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2" y="297273"/>
            <a:ext cx="485577" cy="37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303845" y="1231901"/>
            <a:ext cx="629920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7046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1" y="1301521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753445" y="5353138"/>
            <a:ext cx="540000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8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1" y="3704029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209152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1" y="2327416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chemeClr val="bg1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SIG彩色logo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/>
          <p:nvPr userDrawn="1"/>
        </p:nvSpPr>
        <p:spPr>
          <a:xfrm>
            <a:off x="-2788" y="-4234"/>
            <a:ext cx="60429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7" y="2290451"/>
            <a:ext cx="4842313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-空白带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841216" y="5324031"/>
            <a:ext cx="4462281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</a:p>
        </p:txBody>
      </p:sp>
      <p:sp>
        <p:nvSpPr>
          <p:cNvPr id="21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206838" y="1176338"/>
            <a:ext cx="5731037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4" name="矩形"/>
          <p:cNvSpPr/>
          <p:nvPr userDrawn="1"/>
        </p:nvSpPr>
        <p:spPr>
          <a:xfrm>
            <a:off x="-2788" y="-4234"/>
            <a:ext cx="38077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1" y="1301521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8"/>
            <a:ext cx="297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475852"/>
            <a:ext cx="297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1" y="2327416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chemeClr val="bg1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1" y="3962129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7046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1" y="1301521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6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8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1" y="3704029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209152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1" y="2327416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chemeClr val="bg1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580103" y="1176338"/>
            <a:ext cx="5731037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214480" y="5324031"/>
            <a:ext cx="4462281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223822" y="5324031"/>
            <a:ext cx="400524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矩形"/>
          <p:cNvSpPr/>
          <p:nvPr userDrawn="1"/>
        </p:nvSpPr>
        <p:spPr>
          <a:xfrm>
            <a:off x="-2788" y="-4234"/>
            <a:ext cx="60429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1" y="1301521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8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209152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7022" y="5580139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1" y="2327416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chemeClr val="bg1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1" y="3704029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7021" y="5077009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6802670" y="1176338"/>
            <a:ext cx="4817153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A02A7-8799-AC84-C872-84E32C6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18F1B1-88B6-2349-0517-2BE705A1E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85121-43BC-79D0-18FA-EFF080FC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DEF2-BA5D-CF46-A069-C51E6B46F438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C3350F-A28B-F189-2103-9232BF0C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2D7A9-2149-1224-5C78-2D155CD0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5342" y="6540501"/>
            <a:ext cx="296556" cy="287258"/>
          </a:xfrm>
        </p:spPr>
        <p:txBody>
          <a:bodyPr/>
          <a:lstStyle/>
          <a:p>
            <a:fld id="{867233F6-D6AD-544B-8651-0CBE3E07EB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699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备-手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46" hasCustomPrompt="1"/>
          </p:nvPr>
        </p:nvSpPr>
        <p:spPr>
          <a:xfrm>
            <a:off x="7777794" y="1654176"/>
            <a:ext cx="2736000" cy="5914800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1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备-手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49" hasCustomPrompt="1"/>
          </p:nvPr>
        </p:nvSpPr>
        <p:spPr>
          <a:xfrm>
            <a:off x="5952359" y="900409"/>
            <a:ext cx="2450818" cy="52982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50" hasCustomPrompt="1"/>
          </p:nvPr>
        </p:nvSpPr>
        <p:spPr>
          <a:xfrm>
            <a:off x="8659064" y="900409"/>
            <a:ext cx="2450818" cy="52982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51" hasCustomPrompt="1"/>
          </p:nvPr>
        </p:nvSpPr>
        <p:spPr>
          <a:xfrm>
            <a:off x="11365770" y="900409"/>
            <a:ext cx="2450818" cy="52982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矩形"/>
          <p:cNvSpPr/>
          <p:nvPr userDrawn="1"/>
        </p:nvSpPr>
        <p:spPr>
          <a:xfrm>
            <a:off x="-2788" y="-4234"/>
            <a:ext cx="4647046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1" y="1301521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8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1" y="3704029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209152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1" y="2327416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chemeClr val="bg1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573043" y="1631950"/>
            <a:ext cx="5220001" cy="312738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</a:p>
        </p:txBody>
      </p:sp>
      <p:sp>
        <p:nvSpPr>
          <p:cNvPr id="9" name="矩形"/>
          <p:cNvSpPr/>
          <p:nvPr userDrawn="1"/>
        </p:nvSpPr>
        <p:spPr>
          <a:xfrm>
            <a:off x="-2788" y="-4234"/>
            <a:ext cx="60429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1" y="1301521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113253" y="5097817"/>
            <a:ext cx="457284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8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209152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7022" y="5580139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1" y="2327416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chemeClr val="bg1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1" y="3704029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7021" y="5077009"/>
            <a:ext cx="1885105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备-手机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/>
          <p:cNvSpPr/>
          <p:nvPr userDrawn="1"/>
        </p:nvSpPr>
        <p:spPr>
          <a:xfrm>
            <a:off x="-2788" y="-4234"/>
            <a:ext cx="60429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5" y="193030"/>
            <a:ext cx="827151" cy="368622"/>
          </a:xfrm>
          <a:prstGeom prst="rect">
            <a:avLst/>
          </a:prstGeom>
        </p:spPr>
      </p:pic>
      <p:sp>
        <p:nvSpPr>
          <p:cNvPr id="30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15661" y="3103163"/>
            <a:ext cx="432890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3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5166045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1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49" hasCustomPrompt="1"/>
          </p:nvPr>
        </p:nvSpPr>
        <p:spPr>
          <a:xfrm>
            <a:off x="7879089" y="1248045"/>
            <a:ext cx="2027882" cy="4383960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备-手机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4853997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25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1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49" hasCustomPrompt="1"/>
          </p:nvPr>
        </p:nvSpPr>
        <p:spPr>
          <a:xfrm>
            <a:off x="6000062" y="-343914"/>
            <a:ext cx="2084581" cy="4506535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57" hasCustomPrompt="1"/>
          </p:nvPr>
        </p:nvSpPr>
        <p:spPr>
          <a:xfrm>
            <a:off x="8750303" y="2639697"/>
            <a:ext cx="2084581" cy="4506535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58" hasCustomPrompt="1"/>
          </p:nvPr>
        </p:nvSpPr>
        <p:spPr>
          <a:xfrm>
            <a:off x="5994238" y="4813053"/>
            <a:ext cx="2084581" cy="4506535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59" hasCustomPrompt="1"/>
          </p:nvPr>
        </p:nvSpPr>
        <p:spPr>
          <a:xfrm>
            <a:off x="8750303" y="-2514005"/>
            <a:ext cx="2084581" cy="4506535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备-手机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15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1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51" hasCustomPrompt="1"/>
          </p:nvPr>
        </p:nvSpPr>
        <p:spPr>
          <a:xfrm>
            <a:off x="8514371" y="2482371"/>
            <a:ext cx="2714842" cy="5869060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52" hasCustomPrompt="1"/>
          </p:nvPr>
        </p:nvSpPr>
        <p:spPr>
          <a:xfrm>
            <a:off x="5238682" y="2482371"/>
            <a:ext cx="2714842" cy="5869060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0" hasCustomPrompt="1"/>
          </p:nvPr>
        </p:nvSpPr>
        <p:spPr>
          <a:xfrm>
            <a:off x="6875326" y="1614289"/>
            <a:ext cx="2714842" cy="5869060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备-电脑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70244" y="2067592"/>
            <a:ext cx="4996943" cy="3175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1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备-电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65342" y="962787"/>
            <a:ext cx="7401452" cy="47041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5139383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1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备-电脑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213284" y="1282390"/>
            <a:ext cx="3766417" cy="210701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752210" y="5242715"/>
            <a:ext cx="2635435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752210" y="4733300"/>
            <a:ext cx="2635436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775945" y="4733300"/>
            <a:ext cx="2635435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775945" y="5242715"/>
            <a:ext cx="2635435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8799680" y="4733300"/>
            <a:ext cx="2635435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8799680" y="5242715"/>
            <a:ext cx="2635435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备-电脑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22657" y="2375493"/>
            <a:ext cx="5218078" cy="33037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2355680"/>
            <a:ext cx="3425233" cy="6143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1785405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54" hasCustomPrompt="1"/>
          </p:nvPr>
        </p:nvSpPr>
        <p:spPr>
          <a:xfrm>
            <a:off x="9916951" y="3686173"/>
            <a:ext cx="1174435" cy="2538943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55" hasCustomPrompt="1"/>
          </p:nvPr>
        </p:nvSpPr>
        <p:spPr>
          <a:xfrm>
            <a:off x="2592700" y="4257676"/>
            <a:ext cx="895512" cy="1935956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53" hasCustomPrompt="1"/>
          </p:nvPr>
        </p:nvSpPr>
        <p:spPr>
          <a:xfrm>
            <a:off x="3225959" y="3860089"/>
            <a:ext cx="3290745" cy="225809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wrap="square" tIns="576000"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点击添加图片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 userDrawn="1"/>
        </p:nvSpPr>
        <p:spPr>
          <a:xfrm>
            <a:off x="-2787" y="-4234"/>
            <a:ext cx="38077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4953000" y="1231901"/>
            <a:ext cx="629920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>
              <a:buFontTx/>
              <a:buNone/>
              <a:defRPr lang="zh-CN" altLang="en-US" sz="800">
                <a:solidFill>
                  <a:schemeClr val="bg1"/>
                </a:solidFill>
              </a:defRPr>
            </a:lvl1pPr>
          </a:lstStyle>
          <a:p>
            <a:pPr lvl="0" algn="ctr"/>
            <a:r>
              <a:rPr kumimoji="1" lang="zh-CN" altLang="en-US" dirty="0"/>
              <a:t>点击添加图片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2" y="1301522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462436" y="5353138"/>
            <a:ext cx="540000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199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9"/>
            <a:ext cx="297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475853"/>
            <a:ext cx="297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7022" y="3968660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2" y="2327416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771494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303845" y="1231901"/>
            <a:ext cx="629920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7046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2" y="1301522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753445" y="5353138"/>
            <a:ext cx="540000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199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9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2" y="3704029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209153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2" y="2327416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954173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573044" y="1631950"/>
            <a:ext cx="5220001" cy="312738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427" lvl="0" indent="-317427" algn="ctr"/>
            <a:r>
              <a:rPr kumimoji="1" lang="zh-CN" altLang="en-US" dirty="0"/>
              <a:t>点击添加图片</a:t>
            </a:r>
          </a:p>
        </p:txBody>
      </p:sp>
      <p:sp>
        <p:nvSpPr>
          <p:cNvPr id="9" name="矩形"/>
          <p:cNvSpPr/>
          <p:nvPr userDrawn="1"/>
        </p:nvSpPr>
        <p:spPr>
          <a:xfrm>
            <a:off x="-2788" y="-4234"/>
            <a:ext cx="60429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2" y="1301522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113254" y="5097817"/>
            <a:ext cx="457284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199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9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209153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7022" y="5580140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2" y="2327416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2" y="3704029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7022" y="5077009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509008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人物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514981" y="1374558"/>
            <a:ext cx="6254987" cy="4472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>
                <a:solidFill>
                  <a:srgbClr val="0060F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5pPr marL="1270000" indent="0">
              <a:buNone/>
              <a:defRPr/>
            </a:lvl5pPr>
          </a:lstStyle>
          <a:p>
            <a:pPr lvl="0"/>
            <a:r>
              <a:rPr kumimoji="1" lang="zh-CN" altLang="en-US" dirty="0"/>
              <a:t>内容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7763880" y="1374558"/>
            <a:ext cx="3914725" cy="44720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4" hasCustomPrompt="1"/>
          </p:nvPr>
        </p:nvSpPr>
        <p:spPr>
          <a:xfrm>
            <a:off x="7763879" y="6008990"/>
            <a:ext cx="3914725" cy="5766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12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5pPr marL="1270000" indent="0">
              <a:buNone/>
              <a:defRPr/>
            </a:lvl5pPr>
          </a:lstStyle>
          <a:p>
            <a:pPr lvl="0"/>
            <a:r>
              <a:rPr kumimoji="1" lang="zh-CN" altLang="en-US" dirty="0"/>
              <a:t>人物名称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人物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514981" y="1374558"/>
            <a:ext cx="6254987" cy="4472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999" b="1" i="0">
                <a:solidFill>
                  <a:srgbClr val="0060F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5pPr marL="1269710" indent="0">
              <a:buNone/>
              <a:defRPr/>
            </a:lvl5pPr>
          </a:lstStyle>
          <a:p>
            <a:pPr lvl="0"/>
            <a:r>
              <a:rPr kumimoji="1" lang="zh-CN" altLang="en-US" dirty="0"/>
              <a:t>内容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7763880" y="1374558"/>
            <a:ext cx="3914725" cy="44720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4" hasCustomPrompt="1"/>
          </p:nvPr>
        </p:nvSpPr>
        <p:spPr>
          <a:xfrm>
            <a:off x="7763879" y="6008991"/>
            <a:ext cx="3914725" cy="5766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1199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5pPr marL="1269710" indent="0">
              <a:buNone/>
              <a:defRPr/>
            </a:lvl5pPr>
          </a:lstStyle>
          <a:p>
            <a:pPr lvl="0"/>
            <a:r>
              <a:rPr kumimoji="1" lang="zh-CN" altLang="en-US" dirty="0"/>
              <a:t>人物名称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8988603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12862" y="2282829"/>
            <a:ext cx="11160000" cy="406302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6405" y="1630274"/>
            <a:ext cx="7199312" cy="5476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51154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04912" y="1185038"/>
            <a:ext cx="11160000" cy="372620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16700" y="5173428"/>
            <a:ext cx="2525814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16700" y="5530554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789451" y="5173428"/>
            <a:ext cx="2525813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789451" y="5530554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160290" y="5530554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160290" y="5173428"/>
            <a:ext cx="2525813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203900705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双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-11847" y="-19249"/>
            <a:ext cx="6083999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427" lvl="0" indent="-317427" algn="ctr"/>
            <a:r>
              <a:rPr kumimoji="1" lang="zh-CN" altLang="en-US" dirty="0"/>
              <a:t>点击添加图片</a:t>
            </a: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117479" y="-19249"/>
            <a:ext cx="6083999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427" lvl="0" indent="-317427" algn="ctr"/>
            <a:r>
              <a:rPr kumimoji="1" lang="zh-CN" altLang="en-US" dirty="0"/>
              <a:t>点击添加图片</a:t>
            </a:r>
          </a:p>
        </p:txBody>
      </p:sp>
      <p:sp>
        <p:nvSpPr>
          <p:cNvPr id="10" name="矩形"/>
          <p:cNvSpPr/>
          <p:nvPr userDrawn="1"/>
        </p:nvSpPr>
        <p:spPr>
          <a:xfrm>
            <a:off x="6128839" y="3983782"/>
            <a:ext cx="6067081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5" tIns="25395" rIns="25395" bIns="25395" anchor="ctr"/>
          <a:lstStyle/>
          <a:p>
            <a:pPr>
              <a:defRPr sz="3200">
                <a:solidFill>
                  <a:srgbClr val="000000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 b="0"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1" name="矩形"/>
          <p:cNvSpPr/>
          <p:nvPr userDrawn="1"/>
        </p:nvSpPr>
        <p:spPr>
          <a:xfrm>
            <a:off x="727" y="3983782"/>
            <a:ext cx="6060065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5" tIns="25395" rIns="25395" bIns="25395" anchor="ctr"/>
          <a:lstStyle/>
          <a:p>
            <a:pPr>
              <a:defRPr sz="3200">
                <a:solidFill>
                  <a:srgbClr val="000000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 b="0"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7129352" y="4634243"/>
            <a:ext cx="4040293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8" y="325417"/>
            <a:ext cx="5387545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1010005" y="4634243"/>
            <a:ext cx="4040293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867746" y="5523972"/>
            <a:ext cx="4324807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54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marL="0" marR="0" lvl="0" indent="0" algn="ctr" defTabSz="22854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7001035" y="5523972"/>
            <a:ext cx="4324807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54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marL="0" marR="0" lvl="0" indent="0" algn="ctr" defTabSz="22854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377342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双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755645" y="4996033"/>
            <a:ext cx="4458409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4056" y="4996033"/>
            <a:ext cx="4458409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7260375" y="1309146"/>
            <a:ext cx="349647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704901" y="1309146"/>
            <a:ext cx="349647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1293659" y="2008738"/>
            <a:ext cx="4319480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849133" y="2008738"/>
            <a:ext cx="4319480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40766654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双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552257" y="1492258"/>
            <a:ext cx="360876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5552257" y="4260936"/>
            <a:ext cx="360876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1394461" y="1243013"/>
            <a:ext cx="3419475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317427" lvl="0" indent="-317427" algn="ctr"/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394461" y="4008438"/>
            <a:ext cx="3419475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altLang="en-US" sz="800" b="0" i="0" u="none" strike="noStrike" cap="none" spc="0" baseline="0">
                <a:solidFill>
                  <a:schemeClr val="bg1"/>
                </a:solidFill>
                <a:uFillTx/>
                <a:latin typeface="FZLanTingHei-R-GBK" panose="02000000000000000000" pitchFamily="2" charset="-122"/>
                <a:ea typeface="微软雅黑" panose="020B0503020204020204" pitchFamily="34" charset="-122"/>
                <a:cs typeface="FZLanTingHei-R-GBK" panose="02000000000000000000" pitchFamily="2" charset="-122"/>
                <a:sym typeface="PingFang SC Regular" panose="020B0400000000000000" charset="-122"/>
              </a:defRPr>
            </a:lvl1pPr>
          </a:lstStyle>
          <a:p>
            <a:pPr lvl="0" algn="ctr"/>
            <a:r>
              <a:rPr lang="en-US" dirty="0" err="1"/>
              <a:t>点击添加图片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552256" y="1877163"/>
            <a:ext cx="5369428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5552256" y="4645841"/>
            <a:ext cx="5369428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46827303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三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39169" y="4755324"/>
            <a:ext cx="3473760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024502" y="1685052"/>
            <a:ext cx="2525814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66875" y="2457409"/>
            <a:ext cx="3241163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4456505" y="2457409"/>
            <a:ext cx="3241163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8285551" y="2457409"/>
            <a:ext cx="3241163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340205" y="4755324"/>
            <a:ext cx="3473760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814178" y="1685052"/>
            <a:ext cx="2525814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8169251" y="4755324"/>
            <a:ext cx="3473760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8643272" y="1685052"/>
            <a:ext cx="2525814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1241608636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三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99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427" indent="0">
              <a:buNone/>
              <a:defRPr sz="1199"/>
            </a:lvl2pPr>
            <a:lvl3pPr marL="634855" indent="0">
              <a:buNone/>
              <a:defRPr sz="1199"/>
            </a:lvl3pPr>
            <a:lvl4pPr marL="952283" indent="0">
              <a:buNone/>
              <a:defRPr sz="1199"/>
            </a:lvl4pPr>
            <a:lvl5pPr marL="1269710" indent="0">
              <a:buNone/>
              <a:defRPr sz="1199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199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2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135030" y="176066"/>
            <a:ext cx="2910422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7514" y="176065"/>
            <a:ext cx="2910422" cy="65087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35030" y="3488363"/>
            <a:ext cx="2910422" cy="31964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8" y="325417"/>
            <a:ext cx="516850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284107898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三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063339" y="3488365"/>
            <a:ext cx="5959866" cy="319357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63338" y="176065"/>
            <a:ext cx="2986499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0223" y="176063"/>
            <a:ext cx="2802981" cy="31419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8" y="325417"/>
            <a:ext cx="516850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99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427" indent="0">
              <a:buNone/>
              <a:defRPr sz="1199"/>
            </a:lvl2pPr>
            <a:lvl3pPr marL="634855" indent="0">
              <a:buNone/>
              <a:defRPr sz="1199"/>
            </a:lvl3pPr>
            <a:lvl4pPr marL="952283" indent="0">
              <a:buNone/>
              <a:defRPr sz="1199"/>
            </a:lvl4pPr>
            <a:lvl5pPr marL="1269710" indent="0">
              <a:buNone/>
              <a:defRPr sz="1199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199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2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1241865410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935842" y="4323174"/>
            <a:ext cx="2525813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1074948" y="4680436"/>
            <a:ext cx="224468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3531652" y="4323174"/>
            <a:ext cx="2525813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3670758" y="4680436"/>
            <a:ext cx="224468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6132408" y="4323174"/>
            <a:ext cx="2525813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6271513" y="4680436"/>
            <a:ext cx="224468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8726253" y="4323174"/>
            <a:ext cx="2525813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8865359" y="4680436"/>
            <a:ext cx="2244680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033907" y="1898032"/>
            <a:ext cx="2326763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632037" y="1898032"/>
            <a:ext cx="2326763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30165" y="1898032"/>
            <a:ext cx="2326763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8828293" y="1898032"/>
            <a:ext cx="2326763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228548" indent="-228548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413542500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12862" y="2282829"/>
            <a:ext cx="11160000" cy="406302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6404" y="1630273"/>
            <a:ext cx="7199312" cy="5476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449854" y="1978064"/>
            <a:ext cx="2525813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49854" y="2317764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9304560" y="1976660"/>
            <a:ext cx="2525813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304560" y="2316360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304560" y="4286289"/>
            <a:ext cx="2525813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304560" y="4625989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3449854" y="4289241"/>
            <a:ext cx="2525813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3449854" y="4628941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829913" y="1682929"/>
            <a:ext cx="2520000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4" hasCustomPrompt="1"/>
          </p:nvPr>
        </p:nvSpPr>
        <p:spPr>
          <a:xfrm>
            <a:off x="829913" y="4022307"/>
            <a:ext cx="2520000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6679927" y="1682929"/>
            <a:ext cx="2520000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6" name="图片占位符 6"/>
          <p:cNvSpPr>
            <a:spLocks noGrp="1"/>
          </p:cNvSpPr>
          <p:nvPr>
            <p:ph type="pic" sz="quarter" idx="16" hasCustomPrompt="1"/>
          </p:nvPr>
        </p:nvSpPr>
        <p:spPr>
          <a:xfrm>
            <a:off x="6679927" y="4022307"/>
            <a:ext cx="2520000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60132379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213653" y="171309"/>
            <a:ext cx="2809551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57514" y="3488365"/>
            <a:ext cx="2979930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7514" y="171309"/>
            <a:ext cx="2979930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13653" y="3488362"/>
            <a:ext cx="2809551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8" y="325417"/>
            <a:ext cx="516850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111" y="3103916"/>
            <a:ext cx="4341812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99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427" indent="0">
              <a:buNone/>
              <a:defRPr sz="1199"/>
            </a:lvl2pPr>
            <a:lvl3pPr marL="634855" indent="0">
              <a:buNone/>
              <a:defRPr sz="1199"/>
            </a:lvl3pPr>
            <a:lvl4pPr marL="952283" indent="0">
              <a:buNone/>
              <a:defRPr sz="1199"/>
            </a:lvl4pPr>
            <a:lvl5pPr marL="1269710" indent="0">
              <a:buNone/>
              <a:defRPr sz="1199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199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199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908" y="2533642"/>
            <a:ext cx="252230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421418424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-7257" y="-9000"/>
            <a:ext cx="3024000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3052519" y="-9000"/>
            <a:ext cx="3024000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3" hasCustomPrompt="1"/>
          </p:nvPr>
        </p:nvSpPr>
        <p:spPr>
          <a:xfrm>
            <a:off x="6112295" y="-9000"/>
            <a:ext cx="3024000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4" hasCustomPrompt="1"/>
          </p:nvPr>
        </p:nvSpPr>
        <p:spPr>
          <a:xfrm>
            <a:off x="9172072" y="-9000"/>
            <a:ext cx="3024000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427" lvl="0" indent="-317427" algn="ctr"/>
            <a:r>
              <a:rPr kumimoji="1" lang="zh-CN" altLang="en-US" dirty="0"/>
              <a:t>点击添加图片</a:t>
            </a:r>
          </a:p>
        </p:txBody>
      </p:sp>
      <p:sp>
        <p:nvSpPr>
          <p:cNvPr id="7" name="矩形"/>
          <p:cNvSpPr/>
          <p:nvPr userDrawn="1"/>
        </p:nvSpPr>
        <p:spPr>
          <a:xfrm>
            <a:off x="794" y="3388466"/>
            <a:ext cx="12192000" cy="348141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5" tIns="25395" rIns="25395" bIns="25395" anchor="ctr"/>
          <a:lstStyle/>
          <a:p>
            <a:pPr>
              <a:defRPr sz="3200">
                <a:solidFill>
                  <a:srgbClr val="000000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 b="0"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58889" y="5122328"/>
            <a:ext cx="2093112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51269" y="5530554"/>
            <a:ext cx="2093112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505612" y="5124107"/>
            <a:ext cx="2093112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97992" y="5532333"/>
            <a:ext cx="2093112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6572984" y="5124107"/>
            <a:ext cx="2093112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6565363" y="5532333"/>
            <a:ext cx="2093112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628660" y="5124107"/>
            <a:ext cx="2093112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621040" y="5532333"/>
            <a:ext cx="2093112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1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283938856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六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856563" y="1856207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6" hasCustomPrompt="1"/>
          </p:nvPr>
        </p:nvSpPr>
        <p:spPr>
          <a:xfrm>
            <a:off x="4476213" y="1856207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7" hasCustomPrompt="1"/>
          </p:nvPr>
        </p:nvSpPr>
        <p:spPr>
          <a:xfrm>
            <a:off x="8095864" y="1856205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8" hasCustomPrompt="1"/>
          </p:nvPr>
        </p:nvSpPr>
        <p:spPr>
          <a:xfrm>
            <a:off x="856563" y="4300265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427" lvl="0" indent="-317427" algn="ctr"/>
            <a:r>
              <a:rPr kumimoji="1" lang="zh-CN" altLang="en-US" dirty="0"/>
              <a:t>点击添加图片</a:t>
            </a:r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9" hasCustomPrompt="1"/>
          </p:nvPr>
        </p:nvSpPr>
        <p:spPr>
          <a:xfrm>
            <a:off x="4476213" y="4300265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0" hasCustomPrompt="1"/>
          </p:nvPr>
        </p:nvSpPr>
        <p:spPr>
          <a:xfrm>
            <a:off x="8095864" y="4300264"/>
            <a:ext cx="3241163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10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82730213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多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 userDrawn="1"/>
        </p:nvSpPr>
        <p:spPr>
          <a:xfrm>
            <a:off x="3976463" y="1125538"/>
            <a:ext cx="2303462" cy="2303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42" bIns="287942" rtlCol="0" anchor="b"/>
          <a:lstStyle/>
          <a:p>
            <a:pPr marL="0" marR="0" lvl="0" indent="0" algn="ctr" defTabSz="41265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old"/>
              <a:ea typeface="腾讯体 W7" panose="020C08030202040F0204" charset="-122"/>
              <a:cs typeface="+mn-cs"/>
              <a:sym typeface="Helvetica Neue" panose="02000503000000020004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085892" y="1397030"/>
            <a:ext cx="2073651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085892" y="2036395"/>
            <a:ext cx="2073651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30" hasCustomPrompt="1"/>
          </p:nvPr>
        </p:nvSpPr>
        <p:spPr>
          <a:xfrm>
            <a:off x="1534875" y="1125538"/>
            <a:ext cx="2303762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1534875" y="3575959"/>
            <a:ext cx="2830819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7850771" y="3575959"/>
            <a:ext cx="2830819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6417753" y="1125538"/>
            <a:ext cx="4263838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4515226" y="3575959"/>
            <a:ext cx="3186012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243246255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61772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IG彩色logo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pic>
        <p:nvPicPr>
          <p:cNvPr id="5" name="图形 13">
            <a:extLst>
              <a:ext uri="{FF2B5EF4-FFF2-40B4-BE49-F238E27FC236}">
                <a16:creationId xmlns:a16="http://schemas.microsoft.com/office/drawing/2014/main" id="{DEE5BEF9-86A0-BE41-B71F-E46648E41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3" y="297274"/>
            <a:ext cx="485577" cy="37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297885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SIG彩色logo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8" y="325417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2672457259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/>
          <p:nvPr userDrawn="1"/>
        </p:nvSpPr>
        <p:spPr>
          <a:xfrm>
            <a:off x="-2788" y="-4234"/>
            <a:ext cx="60429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8" y="2290451"/>
            <a:ext cx="4842313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659473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-空白带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53440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04912" y="1185037"/>
            <a:ext cx="11160000" cy="372620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16700" y="5173427"/>
            <a:ext cx="2525814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16699" y="5530554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789451" y="5173427"/>
            <a:ext cx="2525813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789451" y="5530554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160289" y="5530554"/>
            <a:ext cx="2525813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160289" y="5173427"/>
            <a:ext cx="2525813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841217" y="5324031"/>
            <a:ext cx="4462281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</a:p>
        </p:txBody>
      </p:sp>
      <p:sp>
        <p:nvSpPr>
          <p:cNvPr id="21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206839" y="1176338"/>
            <a:ext cx="5731037" cy="4117975"/>
          </a:xfrm>
          <a:prstGeom prst="rect">
            <a:avLst/>
          </a:prstGeom>
        </p:spPr>
        <p:txBody>
          <a:bodyPr/>
          <a:lstStyle>
            <a:lvl1pPr marL="0" marR="0" indent="0" algn="ctr" defTabSz="228548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4" name="矩形"/>
          <p:cNvSpPr/>
          <p:nvPr userDrawn="1"/>
        </p:nvSpPr>
        <p:spPr>
          <a:xfrm>
            <a:off x="-2787" y="-4234"/>
            <a:ext cx="38077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2" y="1301522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9"/>
            <a:ext cx="297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475853"/>
            <a:ext cx="297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2" y="2327416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2" y="3962129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881063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7046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2" y="1301522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6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9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2" y="3704029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209153"/>
            <a:ext cx="3600000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2" y="2327416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580103" y="1176338"/>
            <a:ext cx="5731037" cy="4117975"/>
          </a:xfrm>
          <a:prstGeom prst="rect">
            <a:avLst/>
          </a:prstGeom>
        </p:spPr>
        <p:txBody>
          <a:bodyPr/>
          <a:lstStyle>
            <a:lvl1pPr marL="0" marR="0" indent="0" algn="ctr" defTabSz="228548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214481" y="5324031"/>
            <a:ext cx="4462281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</a:p>
        </p:txBody>
      </p:sp>
    </p:spTree>
    <p:extLst>
      <p:ext uri="{BB962C8B-B14F-4D97-AF65-F5344CB8AC3E}">
        <p14:creationId xmlns:p14="http://schemas.microsoft.com/office/powerpoint/2010/main" val="1338056633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223822" y="5324031"/>
            <a:ext cx="400524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4855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65362" y="6540501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矩形"/>
          <p:cNvSpPr/>
          <p:nvPr userDrawn="1"/>
        </p:nvSpPr>
        <p:spPr>
          <a:xfrm>
            <a:off x="-2788" y="-4234"/>
            <a:ext cx="6042929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502" y="1301522"/>
            <a:ext cx="3100387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 b="1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7022" y="2832539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7022" y="4209153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7022" y="5580140"/>
            <a:ext cx="521939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99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7022" y="2327416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7022" y="3704029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7022" y="5077009"/>
            <a:ext cx="1885105" cy="450882"/>
          </a:xfrm>
          <a:prstGeom prst="rect">
            <a:avLst/>
          </a:prstGeom>
        </p:spPr>
        <p:txBody>
          <a:bodyPr/>
          <a:lstStyle>
            <a:lvl1pPr marL="77013" indent="-77013" algn="l" defTabSz="138623">
              <a:lnSpc>
                <a:spcPct val="150000"/>
              </a:lnSpc>
              <a:spcAft>
                <a:spcPts val="303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6802670" y="1176338"/>
            <a:ext cx="4817153" cy="4117975"/>
          </a:xfrm>
          <a:prstGeom prst="rect">
            <a:avLst/>
          </a:prstGeom>
        </p:spPr>
        <p:txBody>
          <a:bodyPr/>
          <a:lstStyle>
            <a:lvl1pPr marL="0" marR="0" indent="0" algn="ctr" defTabSz="228548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</p:spTree>
    <p:extLst>
      <p:ext uri="{BB962C8B-B14F-4D97-AF65-F5344CB8AC3E}">
        <p14:creationId xmlns:p14="http://schemas.microsoft.com/office/powerpoint/2010/main" val="149591155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A02A7-8799-AC84-C872-84E32C6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200" y="1122363"/>
            <a:ext cx="9145191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18F1B1-88B6-2349-0517-2BE705A1E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200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96" indent="0" algn="ctr">
              <a:buNone/>
              <a:defRPr sz="1999"/>
            </a:lvl2pPr>
            <a:lvl3pPr marL="914191" indent="0" algn="ctr">
              <a:buNone/>
              <a:defRPr sz="1800"/>
            </a:lvl3pPr>
            <a:lvl4pPr marL="1371287" indent="0" algn="ctr">
              <a:buNone/>
              <a:defRPr sz="1600"/>
            </a:lvl4pPr>
            <a:lvl5pPr marL="1828383" indent="0" algn="ctr">
              <a:buNone/>
              <a:defRPr sz="1600"/>
            </a:lvl5pPr>
            <a:lvl6pPr marL="2285478" indent="0" algn="ctr">
              <a:buNone/>
              <a:defRPr sz="1600"/>
            </a:lvl6pPr>
            <a:lvl7pPr marL="2742574" indent="0" algn="ctr">
              <a:buNone/>
              <a:defRPr sz="1600"/>
            </a:lvl7pPr>
            <a:lvl8pPr marL="3199669" indent="0" algn="ctr">
              <a:buNone/>
              <a:defRPr sz="1600"/>
            </a:lvl8pPr>
            <a:lvl9pPr marL="3656765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85121-43BC-79D0-18FA-EFF080FC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DEF2-BA5D-CF46-A069-C51E6B46F438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C3350F-A28B-F189-2103-9232BF0C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2D7A9-2149-1224-5C78-2D155CD0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5245" y="6540501"/>
            <a:ext cx="267702" cy="287130"/>
          </a:xfrm>
        </p:spPr>
        <p:txBody>
          <a:bodyPr/>
          <a:lstStyle/>
          <a:p>
            <a:fld id="{867233F6-D6AD-544B-8651-0CBE3E07EB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02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双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-11848" y="-19250"/>
            <a:ext cx="6083999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117479" y="-19250"/>
            <a:ext cx="6083999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</a:p>
        </p:txBody>
      </p:sp>
      <p:sp>
        <p:nvSpPr>
          <p:cNvPr id="10" name="矩形"/>
          <p:cNvSpPr/>
          <p:nvPr userDrawn="1"/>
        </p:nvSpPr>
        <p:spPr>
          <a:xfrm>
            <a:off x="6128838" y="3983782"/>
            <a:ext cx="6067081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000000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 b="0"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1" name="矩形"/>
          <p:cNvSpPr/>
          <p:nvPr userDrawn="1"/>
        </p:nvSpPr>
        <p:spPr>
          <a:xfrm>
            <a:off x="726" y="3983782"/>
            <a:ext cx="6060065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000000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 b="0"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7129351" y="4634242"/>
            <a:ext cx="4040293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7" y="325416"/>
            <a:ext cx="5387545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1010004" y="4634242"/>
            <a:ext cx="4040293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867746" y="5523972"/>
            <a:ext cx="4324807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marL="0" marR="0" lvl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7001035" y="5523972"/>
            <a:ext cx="4324807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marL="0" marR="0" lvl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双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755644" y="4996033"/>
            <a:ext cx="4458409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4055" y="4996033"/>
            <a:ext cx="4458409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7260374" y="1309145"/>
            <a:ext cx="349647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704901" y="1309145"/>
            <a:ext cx="349647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1293659" y="2008738"/>
            <a:ext cx="4319480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849133" y="2008738"/>
            <a:ext cx="4319480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双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552256" y="1492258"/>
            <a:ext cx="360876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5552256" y="4260936"/>
            <a:ext cx="360876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1394460" y="1243013"/>
            <a:ext cx="3419475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394460" y="4008438"/>
            <a:ext cx="3419475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altLang="en-US" sz="800" b="0" i="0" u="none" strike="noStrike" cap="none" spc="0" baseline="0">
                <a:solidFill>
                  <a:schemeClr val="bg1"/>
                </a:solidFill>
                <a:uFillTx/>
                <a:latin typeface="FZLanTingHei-R-GBK" panose="02000000000000000000" pitchFamily="2" charset="-122"/>
                <a:ea typeface="微软雅黑" panose="020B0503020204020204" pitchFamily="34" charset="-122"/>
                <a:cs typeface="FZLanTingHei-R-GBK" panose="02000000000000000000" pitchFamily="2" charset="-122"/>
                <a:sym typeface="PingFang SC Regular" panose="020B0400000000000000" charset="-122"/>
              </a:defRPr>
            </a:lvl1pPr>
          </a:lstStyle>
          <a:p>
            <a:pPr lvl="0" algn="ctr"/>
            <a:r>
              <a:rPr lang="en-US" dirty="0" err="1"/>
              <a:t>点击添加图片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86" y="193030"/>
            <a:ext cx="827151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6102" y="6540501"/>
            <a:ext cx="232435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907" y="325416"/>
            <a:ext cx="635306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552256" y="1877163"/>
            <a:ext cx="5369428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5552256" y="4645841"/>
            <a:ext cx="5369428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59769" y="6540501"/>
            <a:ext cx="267702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732" r:id="rId27"/>
  </p:sldLayoutIdLst>
  <p:transition spd="med"/>
  <p:hf hdr="0" dt="0"/>
  <p:txStyles>
    <p:titleStyle>
      <a:lvl1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1pPr>
      <a:lvl2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2pPr>
      <a:lvl3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3pPr>
      <a:lvl4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4pPr>
      <a:lvl5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5pPr>
      <a:lvl6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6pPr>
      <a:lvl7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7pPr>
      <a:lvl8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8pPr>
      <a:lvl9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9pPr>
    </p:titleStyle>
    <p:bodyStyle>
      <a:lvl1pPr marL="317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1pPr>
      <a:lvl2pPr marL="635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2pPr>
      <a:lvl3pPr marL="952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3pPr>
      <a:lvl4pPr marL="1270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4pPr>
      <a:lvl5pPr marL="1587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5pPr>
      <a:lvl6pPr marL="1905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6pPr>
      <a:lvl7pPr marL="2222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7pPr>
      <a:lvl8pPr marL="2540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8pPr>
      <a:lvl9pPr marL="2857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59769" y="6540501"/>
            <a:ext cx="267702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</p:sldLayoutIdLst>
  <p:transition spd="med"/>
  <p:hf hdr="0" dt="0"/>
  <p:txStyles>
    <p:titleStyle>
      <a:lvl1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1pPr>
      <a:lvl2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2pPr>
      <a:lvl3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3pPr>
      <a:lvl4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4pPr>
      <a:lvl5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5pPr>
      <a:lvl6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6pPr>
      <a:lvl7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7pPr>
      <a:lvl8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8pPr>
      <a:lvl9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9pPr>
    </p:titleStyle>
    <p:bodyStyle>
      <a:lvl1pPr marL="317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1pPr>
      <a:lvl2pPr marL="635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2pPr>
      <a:lvl3pPr marL="952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3pPr>
      <a:lvl4pPr marL="1270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4pPr>
      <a:lvl5pPr marL="1587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5pPr>
      <a:lvl6pPr marL="1905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6pPr>
      <a:lvl7pPr marL="2222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7pPr>
      <a:lvl8pPr marL="2540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8pPr>
      <a:lvl9pPr marL="2857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39673" y="6540501"/>
            <a:ext cx="267702" cy="2871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99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3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1" r:id="rId27"/>
  </p:sldLayoutIdLst>
  <p:transition spd="med"/>
  <p:hf hdr="0" dt="0"/>
  <p:txStyles>
    <p:titleStyle>
      <a:lvl1pPr marL="0" marR="0" indent="0" algn="l" defTabSz="228548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999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1pPr>
      <a:lvl2pPr marL="0" marR="0" indent="0" algn="l" defTabSz="228548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999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2pPr>
      <a:lvl3pPr marL="0" marR="0" indent="0" algn="l" defTabSz="228548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999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3pPr>
      <a:lvl4pPr marL="0" marR="0" indent="0" algn="l" defTabSz="228548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999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4pPr>
      <a:lvl5pPr marL="0" marR="0" indent="0" algn="l" defTabSz="228548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999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5pPr>
      <a:lvl6pPr marL="0" marR="0" indent="0" algn="l" defTabSz="228548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999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6pPr>
      <a:lvl7pPr marL="0" marR="0" indent="0" algn="l" defTabSz="228548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999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7pPr>
      <a:lvl8pPr marL="0" marR="0" indent="0" algn="l" defTabSz="228548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999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8pPr>
      <a:lvl9pPr marL="0" marR="0" indent="0" algn="l" defTabSz="228548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999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 panose="020C08030202040F0204" charset="-122"/>
        </a:defRPr>
      </a:lvl9pPr>
    </p:titleStyle>
    <p:bodyStyle>
      <a:lvl1pPr marL="317427" marR="0" indent="-317427" algn="l" defTabSz="228548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1pPr>
      <a:lvl2pPr marL="634855" marR="0" indent="-317427" algn="l" defTabSz="228548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2pPr>
      <a:lvl3pPr marL="952283" marR="0" indent="-317427" algn="l" defTabSz="228548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3pPr>
      <a:lvl4pPr marL="1269710" marR="0" indent="-317427" algn="l" defTabSz="228548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4pPr>
      <a:lvl5pPr marL="1587137" marR="0" indent="-317427" algn="l" defTabSz="228548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 panose="020B0400000000000000" charset="-122"/>
        </a:defRPr>
      </a:lvl5pPr>
      <a:lvl6pPr marL="1904565" marR="0" indent="-317427" algn="l" defTabSz="228548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6pPr>
      <a:lvl7pPr marL="2221993" marR="0" indent="-317427" algn="l" defTabSz="228548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7pPr>
      <a:lvl8pPr marL="2539420" marR="0" indent="-317427" algn="l" defTabSz="228548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8pPr>
      <a:lvl9pPr marL="2856847" marR="0" indent="-317427" algn="l" defTabSz="228548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 panose="020B0400000000000000" charset="-122"/>
          <a:ea typeface="PingFang SC Regular" panose="020B0400000000000000" charset="-122"/>
          <a:cs typeface="PingFang SC Regular" panose="020B0400000000000000" charset="-122"/>
          <a:sym typeface="PingFang SC Regular" panose="020B0400000000000000" charset="-122"/>
        </a:defRPr>
      </a:lvl9pPr>
    </p:bodyStyle>
    <p:otherStyle>
      <a:lvl1pPr marL="0" marR="0" indent="0" algn="ctr" defTabSz="41265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9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114274" algn="ctr" defTabSz="41265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9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228548" algn="ctr" defTabSz="41265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9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342822" algn="ctr" defTabSz="41265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9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457096" algn="ctr" defTabSz="41265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9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571369" algn="ctr" defTabSz="41265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9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685643" algn="ctr" defTabSz="41265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9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799917" algn="ctr" defTabSz="41265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9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914191" algn="ctr" defTabSz="41265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9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png"/><Relationship Id="rId27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5.svg"/><Relationship Id="rId9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C424F8-3FF5-18D7-BF3E-8006B522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6B85E9-1F28-1008-D976-3FC004B65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43" y="1448881"/>
            <a:ext cx="4417801" cy="45409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D4C5D0-84EE-2A9E-8E3E-97F7BC75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8" y="540069"/>
            <a:ext cx="3299781" cy="4104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5F7B233-A400-DF24-0D74-9200B6B6150B}"/>
              </a:ext>
            </a:extLst>
          </p:cNvPr>
          <p:cNvSpPr txBox="1"/>
          <p:nvPr/>
        </p:nvSpPr>
        <p:spPr>
          <a:xfrm>
            <a:off x="623018" y="2688077"/>
            <a:ext cx="9958455" cy="12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zh-CN" altLang="en-US" sz="6600" dirty="0">
                <a:solidFill>
                  <a:srgbClr val="274F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腾讯天御风控</a:t>
            </a:r>
            <a:endParaRPr kumimoji="1" lang="en-US" altLang="zh-CN" sz="6600" dirty="0">
              <a:solidFill>
                <a:srgbClr val="274FFF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C424F8-3FF5-18D7-BF3E-8006B522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6B85E9-1F28-1008-D976-3FC004B65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43" y="1448881"/>
            <a:ext cx="4417801" cy="45409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D4C5D0-84EE-2A9E-8E3E-97F7BC75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8" y="540069"/>
            <a:ext cx="3299781" cy="410420"/>
          </a:xfrm>
          <a:prstGeom prst="rect">
            <a:avLst/>
          </a:prstGeom>
        </p:spPr>
      </p:pic>
      <p:sp>
        <p:nvSpPr>
          <p:cNvPr id="2" name="章节标题文本，100磅">
            <a:extLst>
              <a:ext uri="{FF2B5EF4-FFF2-40B4-BE49-F238E27FC236}">
                <a16:creationId xmlns:a16="http://schemas.microsoft.com/office/drawing/2014/main" id="{E21AA087-CE7E-1871-ADFF-E2C7A5FA31BA}"/>
              </a:ext>
            </a:extLst>
          </p:cNvPr>
          <p:cNvSpPr txBox="1"/>
          <p:nvPr/>
        </p:nvSpPr>
        <p:spPr>
          <a:xfrm>
            <a:off x="1858086" y="2557510"/>
            <a:ext cx="4898022" cy="1742978"/>
          </a:xfrm>
          <a:prstGeom prst="rect">
            <a:avLst/>
          </a:prstGeom>
          <a:noFill/>
          <a:ln w="12700">
            <a:miter lim="400000"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square" lIns="0" tIns="0" rIns="0" bIns="0" anchor="ctr">
            <a:spAutoFit/>
          </a:bodyPr>
          <a:lstStyle>
            <a:lvl1pPr algn="l" defTabSz="457200">
              <a:defRPr sz="100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defTabSz="457200">
              <a:lnSpc>
                <a:spcPct val="150000"/>
              </a:lnSpc>
              <a:defRPr/>
            </a:pPr>
            <a:r>
              <a:rPr kumimoji="1" lang="zh-CN" altLang="en-US" sz="4000" b="1" dirty="0">
                <a:solidFill>
                  <a:srgbClr val="274FFF"/>
                </a:solidFill>
                <a:latin typeface="腾讯体 W7" panose="020C08030202040F0204" pitchFamily="34" charset="-122"/>
                <a:ea typeface="腾讯体 W7" panose="020C08030202040F0204" pitchFamily="34" charset="-122"/>
                <a:sym typeface="Helvetica Neue" panose="02000503000000020004"/>
              </a:rPr>
              <a:t>一、全栈式风控引擎</a:t>
            </a:r>
            <a:endParaRPr kumimoji="1" lang="en-US" altLang="zh-CN" sz="4000" b="1" dirty="0">
              <a:solidFill>
                <a:srgbClr val="274FFF"/>
              </a:solidFill>
              <a:latin typeface="腾讯体 W7" panose="020C08030202040F0204" pitchFamily="34" charset="-122"/>
              <a:ea typeface="腾讯体 W7" panose="020C08030202040F0204" pitchFamily="34" charset="-122"/>
              <a:sym typeface="Helvetica Neue" panose="02000503000000020004"/>
            </a:endParaRPr>
          </a:p>
          <a:p>
            <a:pPr defTabSz="457200">
              <a:lnSpc>
                <a:spcPct val="150000"/>
              </a:lnSpc>
              <a:defRPr/>
            </a:pPr>
            <a:r>
              <a:rPr kumimoji="1" lang="zh-CN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  <a:sym typeface="+mn-ea"/>
              </a:rPr>
              <a:t>二、打车逃单风控</a:t>
            </a:r>
            <a:endParaRPr kumimoji="1" lang="en-US" altLang="zh-CN" sz="4000" b="1" dirty="0">
              <a:solidFill>
                <a:schemeClr val="accent1">
                  <a:lumMod val="40000"/>
                  <a:lumOff val="60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95895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>
            <a:extLst>
              <a:ext uri="{FF2B5EF4-FFF2-40B4-BE49-F238E27FC236}">
                <a16:creationId xmlns:a16="http://schemas.microsoft.com/office/drawing/2014/main" id="{3B2D457F-3DDE-C749-BC58-ED20CAFB928C}"/>
              </a:ext>
            </a:extLst>
          </p:cNvPr>
          <p:cNvSpPr txBox="1"/>
          <p:nvPr/>
        </p:nvSpPr>
        <p:spPr>
          <a:xfrm>
            <a:off x="904888" y="209146"/>
            <a:ext cx="10967875" cy="42569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457200">
              <a:lnSpc>
                <a:spcPct val="120000"/>
              </a:lnSpc>
              <a:defRPr sz="6000" b="0"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r>
              <a:rPr lang="zh-CN" altLang="en-US" sz="2500" dirty="0">
                <a:latin typeface="+mj-lt"/>
                <a:ea typeface="+mj-lt"/>
                <a:cs typeface="+mj-lt"/>
              </a:rPr>
              <a:t>全栈式风控引擎</a:t>
            </a:r>
            <a:r>
              <a:rPr lang="en-US" altLang="zh-CN" sz="2500" dirty="0">
                <a:latin typeface="+mj-lt"/>
                <a:ea typeface="+mj-lt"/>
                <a:cs typeface="+mj-lt"/>
              </a:rPr>
              <a:t>——</a:t>
            </a:r>
            <a:r>
              <a:rPr lang="zh-CN" altLang="en-US" sz="2500" dirty="0">
                <a:latin typeface="+mj-lt"/>
                <a:ea typeface="+mj-lt"/>
                <a:cs typeface="+mj-lt"/>
              </a:rPr>
              <a:t>账号风控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76F0F6-970D-6FDF-7E7F-B5EF08A2F878}"/>
              </a:ext>
            </a:extLst>
          </p:cNvPr>
          <p:cNvSpPr/>
          <p:nvPr/>
        </p:nvSpPr>
        <p:spPr>
          <a:xfrm>
            <a:off x="2263233" y="2794316"/>
            <a:ext cx="743873" cy="1592460"/>
          </a:xfrm>
          <a:prstGeom prst="rect">
            <a:avLst/>
          </a:prstGeom>
          <a:noFill/>
          <a:ln>
            <a:solidFill>
              <a:srgbClr val="006EFF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2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7957FC-ABD5-E354-822E-B518CC04A785}"/>
              </a:ext>
            </a:extLst>
          </p:cNvPr>
          <p:cNvSpPr/>
          <p:nvPr/>
        </p:nvSpPr>
        <p:spPr>
          <a:xfrm>
            <a:off x="3145361" y="2793684"/>
            <a:ext cx="743873" cy="1592460"/>
          </a:xfrm>
          <a:prstGeom prst="rect">
            <a:avLst/>
          </a:prstGeom>
          <a:noFill/>
          <a:ln>
            <a:solidFill>
              <a:srgbClr val="006EFF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2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A98035-1CA8-B81B-DB1B-6D829B896475}"/>
              </a:ext>
            </a:extLst>
          </p:cNvPr>
          <p:cNvSpPr/>
          <p:nvPr/>
        </p:nvSpPr>
        <p:spPr>
          <a:xfrm>
            <a:off x="4025740" y="2793685"/>
            <a:ext cx="743873" cy="1592460"/>
          </a:xfrm>
          <a:prstGeom prst="rect">
            <a:avLst/>
          </a:prstGeom>
          <a:noFill/>
          <a:ln>
            <a:solidFill>
              <a:srgbClr val="006EFF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2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6B3E45-86BD-BD2B-E52F-4409C197C985}"/>
              </a:ext>
            </a:extLst>
          </p:cNvPr>
          <p:cNvSpPr/>
          <p:nvPr/>
        </p:nvSpPr>
        <p:spPr>
          <a:xfrm>
            <a:off x="4906119" y="2793684"/>
            <a:ext cx="1368282" cy="1592460"/>
          </a:xfrm>
          <a:prstGeom prst="rect">
            <a:avLst/>
          </a:prstGeom>
          <a:noFill/>
          <a:ln>
            <a:solidFill>
              <a:srgbClr val="006EFF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2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0B7F52-A54D-7360-6208-404708F307F2}"/>
              </a:ext>
            </a:extLst>
          </p:cNvPr>
          <p:cNvSpPr/>
          <p:nvPr/>
        </p:nvSpPr>
        <p:spPr>
          <a:xfrm>
            <a:off x="2068289" y="2087270"/>
            <a:ext cx="4421959" cy="2486318"/>
          </a:xfrm>
          <a:prstGeom prst="rect">
            <a:avLst/>
          </a:pr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6E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8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4DD6BE-1838-C330-1442-DC99EC29B0DB}"/>
              </a:ext>
            </a:extLst>
          </p:cNvPr>
          <p:cNvSpPr/>
          <p:nvPr/>
        </p:nvSpPr>
        <p:spPr>
          <a:xfrm>
            <a:off x="6756789" y="2081555"/>
            <a:ext cx="1814513" cy="2492033"/>
          </a:xfrm>
          <a:prstGeom prst="rect">
            <a:avLst/>
          </a:pr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6E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8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pic>
        <p:nvPicPr>
          <p:cNvPr id="9" name="图片 70" descr="32313536323834323b32313536323832373bbef6b2df">
            <a:extLst>
              <a:ext uri="{FF2B5EF4-FFF2-40B4-BE49-F238E27FC236}">
                <a16:creationId xmlns:a16="http://schemas.microsoft.com/office/drawing/2014/main" id="{96AB04FF-1157-41B5-6672-9CC8AB9F0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0376" y="2888924"/>
            <a:ext cx="387331" cy="3993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F5B8CB-03E0-EC46-7034-A73C1AFD3732}"/>
              </a:ext>
            </a:extLst>
          </p:cNvPr>
          <p:cNvSpPr txBox="1"/>
          <p:nvPr/>
        </p:nvSpPr>
        <p:spPr>
          <a:xfrm>
            <a:off x="2395227" y="3473126"/>
            <a:ext cx="451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8" hangingPunct="1"/>
            <a:r>
              <a:rPr lang="zh-CN" altLang="en-US" sz="1200" b="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决策</a:t>
            </a:r>
          </a:p>
          <a:p>
            <a:pPr defTabSz="914358" hangingPunct="1"/>
            <a:r>
              <a:rPr lang="zh-CN" altLang="en-US" sz="1200" b="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</a:p>
        </p:txBody>
      </p:sp>
      <p:pic>
        <p:nvPicPr>
          <p:cNvPr id="11" name="图片 76" descr="343439383331383b343531393032323bcffbb7d1d5dfbbadcff1">
            <a:extLst>
              <a:ext uri="{FF2B5EF4-FFF2-40B4-BE49-F238E27FC236}">
                <a16:creationId xmlns:a16="http://schemas.microsoft.com/office/drawing/2014/main" id="{DC5610D3-FF32-6CFE-6512-60A963919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4689" y="2894776"/>
            <a:ext cx="414426" cy="4273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494D3FA-D77A-63D3-84F5-CFEF1D3DEFFB}"/>
              </a:ext>
            </a:extLst>
          </p:cNvPr>
          <p:cNvSpPr txBox="1"/>
          <p:nvPr/>
        </p:nvSpPr>
        <p:spPr>
          <a:xfrm>
            <a:off x="3286174" y="3486554"/>
            <a:ext cx="451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8" hangingPunct="1"/>
            <a:r>
              <a:rPr lang="zh-CN" altLang="en-US" sz="1200" b="0" kern="120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画像</a:t>
            </a:r>
          </a:p>
          <a:p>
            <a:pPr defTabSz="914358" hangingPunct="1"/>
            <a:r>
              <a:rPr lang="zh-CN" altLang="en-US" sz="1200" b="0" kern="120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</a:p>
        </p:txBody>
      </p:sp>
      <p:pic>
        <p:nvPicPr>
          <p:cNvPr id="13" name="图片 78" descr="32303236373536333b32303238363837333bd4c6bcc6cbe3">
            <a:extLst>
              <a:ext uri="{FF2B5EF4-FFF2-40B4-BE49-F238E27FC236}">
                <a16:creationId xmlns:a16="http://schemas.microsoft.com/office/drawing/2014/main" id="{4E8F2E15-1D4E-B8A4-62DA-C8E37CB53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8971" y="2909733"/>
            <a:ext cx="436115" cy="4496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CC8B829-6BB2-74B9-4CDB-443B616FBCFC}"/>
              </a:ext>
            </a:extLst>
          </p:cNvPr>
          <p:cNvSpPr txBox="1"/>
          <p:nvPr/>
        </p:nvSpPr>
        <p:spPr>
          <a:xfrm>
            <a:off x="4172199" y="3478070"/>
            <a:ext cx="451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8" hangingPunct="1"/>
            <a:r>
              <a:rPr lang="zh-CN" altLang="en-US" sz="1200" b="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</a:t>
            </a:r>
          </a:p>
          <a:p>
            <a:pPr defTabSz="914358" hangingPunct="1"/>
            <a:r>
              <a:rPr lang="zh-CN" altLang="en-US" sz="1200" b="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6F23BF6-C763-CD1E-8DA2-EB261C790EC0}"/>
              </a:ext>
            </a:extLst>
          </p:cNvPr>
          <p:cNvGrpSpPr/>
          <p:nvPr/>
        </p:nvGrpSpPr>
        <p:grpSpPr>
          <a:xfrm>
            <a:off x="5031054" y="2886009"/>
            <a:ext cx="1213719" cy="1384781"/>
            <a:chOff x="12751" y="6116"/>
            <a:chExt cx="2063" cy="228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D7BB4EA-087D-2CE3-B04F-9DE8D6D793A9}"/>
                </a:ext>
              </a:extLst>
            </p:cNvPr>
            <p:cNvSpPr txBox="1"/>
            <p:nvPr/>
          </p:nvSpPr>
          <p:spPr>
            <a:xfrm>
              <a:off x="13291" y="6116"/>
              <a:ext cx="1523" cy="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58" hangingPunct="1"/>
              <a:r>
                <a:rPr lang="zh-CN" altLang="en-US" sz="1200" b="0" kern="1200" dirty="0">
                  <a:solidFill>
                    <a:srgbClr val="005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规则管理</a:t>
              </a:r>
            </a:p>
            <a:p>
              <a:pPr defTabSz="914358" hangingPunct="1"/>
              <a:endParaRPr lang="zh-CN" altLang="en-US" sz="1200" b="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defTabSz="914358" hangingPunct="1"/>
              <a:endParaRPr lang="zh-CN" altLang="en-US" sz="1200" b="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defTabSz="914358" hangingPunct="1"/>
              <a:r>
                <a:rPr lang="zh-CN" altLang="en-US" sz="1200" b="0" kern="1200" dirty="0">
                  <a:solidFill>
                    <a:srgbClr val="005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事件管理</a:t>
              </a:r>
            </a:p>
            <a:p>
              <a:pPr defTabSz="914358" hangingPunct="1"/>
              <a:endParaRPr lang="zh-CN" altLang="en-US" sz="1200" b="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defTabSz="914358" hangingPunct="1"/>
              <a:endParaRPr lang="zh-CN" altLang="en-US" sz="1200" b="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defTabSz="914358" hangingPunct="1"/>
              <a:r>
                <a:rPr lang="zh-CN" altLang="en-US" sz="1200" b="0" kern="1200" dirty="0">
                  <a:solidFill>
                    <a:srgbClr val="005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风险报表</a:t>
              </a:r>
            </a:p>
          </p:txBody>
        </p:sp>
        <p:pic>
          <p:nvPicPr>
            <p:cNvPr id="17" name="图片 81" descr="32313535333932323b32313535343132343bc8fdbdc7c1aabdd3">
              <a:extLst>
                <a:ext uri="{FF2B5EF4-FFF2-40B4-BE49-F238E27FC236}">
                  <a16:creationId xmlns:a16="http://schemas.microsoft.com/office/drawing/2014/main" id="{F8257EE9-B4DB-A48C-4A5E-FADFACB9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751" y="6116"/>
              <a:ext cx="540" cy="540"/>
            </a:xfrm>
            <a:prstGeom prst="rect">
              <a:avLst/>
            </a:prstGeom>
          </p:spPr>
        </p:pic>
        <p:pic>
          <p:nvPicPr>
            <p:cNvPr id="18" name="图片 82" descr="32303235303833313b32303235333238363bb0b8bcfed6a4c8cb">
              <a:extLst>
                <a:ext uri="{FF2B5EF4-FFF2-40B4-BE49-F238E27FC236}">
                  <a16:creationId xmlns:a16="http://schemas.microsoft.com/office/drawing/2014/main" id="{80FBA740-D6A8-7408-A451-64BD39064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841" y="6989"/>
              <a:ext cx="434" cy="434"/>
            </a:xfrm>
            <a:prstGeom prst="rect">
              <a:avLst/>
            </a:prstGeom>
          </p:spPr>
        </p:pic>
        <p:pic>
          <p:nvPicPr>
            <p:cNvPr id="19" name="图片 83" descr="32313537303334313b32313537303333383bc7f7cac6b1a8b1ed">
              <a:extLst>
                <a:ext uri="{FF2B5EF4-FFF2-40B4-BE49-F238E27FC236}">
                  <a16:creationId xmlns:a16="http://schemas.microsoft.com/office/drawing/2014/main" id="{9034F551-50EE-3607-5513-DE97BDE5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804" y="7787"/>
              <a:ext cx="508" cy="508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AA0D265A-5A66-DE48-C2B6-7584FD0FF52F}"/>
              </a:ext>
            </a:extLst>
          </p:cNvPr>
          <p:cNvSpPr txBox="1"/>
          <p:nvPr/>
        </p:nvSpPr>
        <p:spPr>
          <a:xfrm>
            <a:off x="6800352" y="3851972"/>
            <a:ext cx="1741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8" hangingPunct="1"/>
            <a:r>
              <a:rPr lang="en-US" altLang="zh-CN" sz="120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Pass/Review/Reject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3F546E-9880-CBA9-6AC7-AE55F1FDEC93}"/>
              </a:ext>
            </a:extLst>
          </p:cNvPr>
          <p:cNvSpPr txBox="1"/>
          <p:nvPr/>
        </p:nvSpPr>
        <p:spPr>
          <a:xfrm>
            <a:off x="6837641" y="2266288"/>
            <a:ext cx="1666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8" hangingPunct="1"/>
            <a:r>
              <a:rPr lang="zh-CN" altLang="en-US" sz="140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输出：风险评分</a:t>
            </a:r>
          </a:p>
        </p:txBody>
      </p:sp>
      <p:pic>
        <p:nvPicPr>
          <p:cNvPr id="22" name="图片 87" descr="32313537313638393b32313537313636363bb6d4">
            <a:extLst>
              <a:ext uri="{FF2B5EF4-FFF2-40B4-BE49-F238E27FC236}">
                <a16:creationId xmlns:a16="http://schemas.microsoft.com/office/drawing/2014/main" id="{473ED580-8C4E-5FEA-C860-282E94BAB5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22352" y="3184798"/>
            <a:ext cx="359975" cy="359975"/>
          </a:xfrm>
          <a:prstGeom prst="rect">
            <a:avLst/>
          </a:prstGeom>
        </p:spPr>
      </p:pic>
      <p:pic>
        <p:nvPicPr>
          <p:cNvPr id="23" name="图片 88" descr="32313537313638393b32313537313637343bb4ed">
            <a:extLst>
              <a:ext uri="{FF2B5EF4-FFF2-40B4-BE49-F238E27FC236}">
                <a16:creationId xmlns:a16="http://schemas.microsoft.com/office/drawing/2014/main" id="{73BFE7B6-A6FE-800A-F49E-071D2414D1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43730" y="3174859"/>
            <a:ext cx="359230" cy="359975"/>
          </a:xfrm>
          <a:prstGeom prst="rect">
            <a:avLst/>
          </a:prstGeom>
        </p:spPr>
      </p:pic>
      <p:sp>
        <p:nvSpPr>
          <p:cNvPr id="24" name="等腰三角形 93">
            <a:extLst>
              <a:ext uri="{FF2B5EF4-FFF2-40B4-BE49-F238E27FC236}">
                <a16:creationId xmlns:a16="http://schemas.microsoft.com/office/drawing/2014/main" id="{A60C1EC3-D2E3-ED47-F993-3A2BF8297E7C}"/>
              </a:ext>
            </a:extLst>
          </p:cNvPr>
          <p:cNvSpPr/>
          <p:nvPr/>
        </p:nvSpPr>
        <p:spPr>
          <a:xfrm rot="5400000">
            <a:off x="6401976" y="3245758"/>
            <a:ext cx="462962" cy="226786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006EF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8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pic>
        <p:nvPicPr>
          <p:cNvPr id="25" name="图形 24" descr="徽章问号 纯色填充">
            <a:extLst>
              <a:ext uri="{FF2B5EF4-FFF2-40B4-BE49-F238E27FC236}">
                <a16:creationId xmlns:a16="http://schemas.microsoft.com/office/drawing/2014/main" id="{12AEBFC6-F185-BD7A-60C4-79096E24AF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30197" y="3120157"/>
            <a:ext cx="468000" cy="468000"/>
          </a:xfrm>
          <a:prstGeom prst="rect">
            <a:avLst/>
          </a:prstGeom>
          <a:effectLst/>
          <a:scene3d>
            <a:camera prst="obliqueTopLeft"/>
            <a:lightRig rig="threePt" dir="t"/>
          </a:scene3d>
          <a:sp3d/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9A167E5-51DA-AF56-F196-D797F343E98B}"/>
              </a:ext>
            </a:extLst>
          </p:cNvPr>
          <p:cNvSpPr/>
          <p:nvPr/>
        </p:nvSpPr>
        <p:spPr>
          <a:xfrm>
            <a:off x="743198" y="2081555"/>
            <a:ext cx="1035105" cy="2492033"/>
          </a:xfrm>
          <a:prstGeom prst="rect">
            <a:avLst/>
          </a:pr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6E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8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185267-3CC3-53DE-7C5B-AB95BFABDBE4}"/>
              </a:ext>
            </a:extLst>
          </p:cNvPr>
          <p:cNvSpPr txBox="1"/>
          <p:nvPr/>
        </p:nvSpPr>
        <p:spPr>
          <a:xfrm>
            <a:off x="798185" y="2266203"/>
            <a:ext cx="925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8" hangingPunct="1"/>
            <a:r>
              <a:rPr lang="zh-CN" altLang="en-US" sz="1400" kern="1200" dirty="0">
                <a:solidFill>
                  <a:srgbClr val="005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业务入参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C70F5EE-9432-023B-9622-01FACE966A22}"/>
              </a:ext>
            </a:extLst>
          </p:cNvPr>
          <p:cNvSpPr txBox="1"/>
          <p:nvPr/>
        </p:nvSpPr>
        <p:spPr>
          <a:xfrm>
            <a:off x="935745" y="2804929"/>
            <a:ext cx="660758" cy="1459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54492" hangingPunct="1">
              <a:lnSpc>
                <a:spcPct val="150000"/>
              </a:lnSpc>
            </a:pPr>
            <a:r>
              <a:rPr kumimoji="1" lang="zh-CN" altLang="en-US" sz="1200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账号</a:t>
            </a:r>
            <a:endParaRPr kumimoji="1" lang="en-US" altLang="zh-CN" sz="1200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algn="l" defTabSz="554492" hangingPunct="1">
              <a:lnSpc>
                <a:spcPct val="150000"/>
              </a:lnSpc>
            </a:pPr>
            <a:r>
              <a:rPr kumimoji="1" lang="zh-CN" altLang="en-US" sz="1200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外网</a:t>
            </a:r>
            <a:r>
              <a:rPr kumimoji="1" lang="en-US" altLang="zh-CN" sz="1200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IP</a:t>
            </a:r>
          </a:p>
          <a:p>
            <a:pPr algn="l" defTabSz="554492" hangingPunct="1">
              <a:lnSpc>
                <a:spcPct val="150000"/>
              </a:lnSpc>
            </a:pPr>
            <a:r>
              <a:rPr kumimoji="1" lang="zh-CN" altLang="en-US" sz="1200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时间</a:t>
            </a:r>
            <a:endParaRPr kumimoji="1" lang="en-US" altLang="zh-CN" sz="1200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algn="l" defTabSz="554492" hangingPunct="1">
              <a:lnSpc>
                <a:spcPct val="150000"/>
              </a:lnSpc>
            </a:pPr>
            <a:r>
              <a:rPr kumimoji="1" lang="zh-CN" altLang="en-US" sz="1200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设备</a:t>
            </a:r>
            <a:r>
              <a:rPr kumimoji="1" lang="en-US" altLang="zh-CN" sz="1200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ID</a:t>
            </a:r>
          </a:p>
          <a:p>
            <a:pPr algn="l" defTabSz="554492" hangingPunct="1">
              <a:lnSpc>
                <a:spcPct val="150000"/>
              </a:lnSpc>
            </a:pPr>
            <a:r>
              <a:rPr kumimoji="1" lang="en-US" altLang="zh-CN" sz="1200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…</a:t>
            </a:r>
            <a:endParaRPr kumimoji="1" lang="zh-CN" altLang="en-US" sz="1200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9" name="等腰三角形 93">
            <a:extLst>
              <a:ext uri="{FF2B5EF4-FFF2-40B4-BE49-F238E27FC236}">
                <a16:creationId xmlns:a16="http://schemas.microsoft.com/office/drawing/2014/main" id="{EAC46EE3-9E47-9D91-1FAD-0ED76EE9FAF1}"/>
              </a:ext>
            </a:extLst>
          </p:cNvPr>
          <p:cNvSpPr/>
          <p:nvPr/>
        </p:nvSpPr>
        <p:spPr>
          <a:xfrm rot="5400000">
            <a:off x="1701754" y="3217036"/>
            <a:ext cx="462962" cy="226786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006EF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8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0C9EFA5-2059-82EC-0D6B-50DBB99E27DD}"/>
              </a:ext>
            </a:extLst>
          </p:cNvPr>
          <p:cNvSpPr/>
          <p:nvPr/>
        </p:nvSpPr>
        <p:spPr>
          <a:xfrm>
            <a:off x="2263233" y="2207557"/>
            <a:ext cx="4011168" cy="451492"/>
          </a:xfrm>
          <a:prstGeom prst="rect">
            <a:avLst/>
          </a:prstGeom>
          <a:noFill/>
          <a:ln>
            <a:solidFill>
              <a:srgbClr val="006EFF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r>
              <a:rPr lang="en-US" altLang="zh-CN" sz="1200" b="1" dirty="0">
                <a:solidFill>
                  <a:srgbClr val="005AFF"/>
                </a:solidFill>
                <a:latin typeface="Arial"/>
                <a:ea typeface="微软雅黑"/>
              </a:rPr>
              <a:t>API</a:t>
            </a:r>
            <a:r>
              <a:rPr lang="zh-CN" altLang="en-US" sz="1200" b="1" dirty="0">
                <a:solidFill>
                  <a:srgbClr val="005AFF"/>
                </a:solidFill>
                <a:latin typeface="Arial"/>
                <a:ea typeface="微软雅黑"/>
              </a:rPr>
              <a:t>方式接入，约</a:t>
            </a:r>
            <a:r>
              <a:rPr lang="en-US" altLang="zh-CN" sz="1200" b="1" dirty="0">
                <a:solidFill>
                  <a:srgbClr val="005AFF"/>
                </a:solidFill>
                <a:latin typeface="Arial"/>
                <a:ea typeface="微软雅黑"/>
              </a:rPr>
              <a:t>150</a:t>
            </a:r>
            <a:r>
              <a:rPr lang="zh-CN" altLang="en-US" sz="1200" b="1" dirty="0">
                <a:solidFill>
                  <a:srgbClr val="005AFF"/>
                </a:solidFill>
                <a:latin typeface="Arial"/>
                <a:ea typeface="微软雅黑"/>
              </a:rPr>
              <a:t>毫秒实时计算</a:t>
            </a:r>
          </a:p>
        </p:txBody>
      </p:sp>
      <p:graphicFrame>
        <p:nvGraphicFramePr>
          <p:cNvPr id="31" name="表格 15">
            <a:extLst>
              <a:ext uri="{FF2B5EF4-FFF2-40B4-BE49-F238E27FC236}">
                <a16:creationId xmlns:a16="http://schemas.microsoft.com/office/drawing/2014/main" id="{9DA32442-1B27-64EB-09C9-86270560E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42920"/>
              </p:ext>
            </p:extLst>
          </p:nvPr>
        </p:nvGraphicFramePr>
        <p:xfrm>
          <a:off x="8707048" y="2081555"/>
          <a:ext cx="2604052" cy="2492032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1110992">
                  <a:extLst>
                    <a:ext uri="{9D8B030D-6E8A-4147-A177-3AD203B41FA5}">
                      <a16:colId xmlns:a16="http://schemas.microsoft.com/office/drawing/2014/main" val="3871246041"/>
                    </a:ext>
                  </a:extLst>
                </a:gridCol>
                <a:gridCol w="1493060">
                  <a:extLst>
                    <a:ext uri="{9D8B030D-6E8A-4147-A177-3AD203B41FA5}">
                      <a16:colId xmlns:a16="http://schemas.microsoft.com/office/drawing/2014/main" val="4054232348"/>
                    </a:ext>
                  </a:extLst>
                </a:gridCol>
              </a:tblGrid>
              <a:tr h="533038">
                <a:tc gridSpan="2">
                  <a:txBody>
                    <a:bodyPr/>
                    <a:lstStyle/>
                    <a:p>
                      <a:pPr marL="0" marR="0" lvl="0" indent="0" algn="ctr" defTabSz="9143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005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输出：风险类型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687218"/>
                  </a:ext>
                </a:extLst>
              </a:tr>
              <a:tr h="652998">
                <a:tc>
                  <a:txBody>
                    <a:bodyPr/>
                    <a:lstStyle/>
                    <a:p>
                      <a:pPr marL="0" marR="0" lvl="0" indent="0" algn="ctr" defTabSz="9143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0060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账号风险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、账号信用低</a:t>
                      </a:r>
                      <a:endParaRPr lang="en-US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、垃圾账号</a:t>
                      </a:r>
                      <a:endParaRPr lang="en-US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……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121367"/>
                  </a:ext>
                </a:extLst>
              </a:tr>
              <a:tr h="6529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0060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行为风险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、批量操作</a:t>
                      </a:r>
                      <a:endParaRPr lang="en-US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、自动机</a:t>
                      </a:r>
                      <a:endParaRPr lang="en-US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826551"/>
                  </a:ext>
                </a:extLst>
              </a:tr>
              <a:tr h="6529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0060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环境风险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、环境异常</a:t>
                      </a:r>
                      <a:endParaRPr lang="en-US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、非常用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IP</a:t>
                      </a:r>
                    </a:p>
                    <a:p>
                      <a:pPr algn="l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6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497262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DB85A17C-35B4-3B33-443B-5C0447F055EF}"/>
              </a:ext>
            </a:extLst>
          </p:cNvPr>
          <p:cNvSpPr/>
          <p:nvPr/>
        </p:nvSpPr>
        <p:spPr>
          <a:xfrm>
            <a:off x="8697601" y="2076084"/>
            <a:ext cx="2613499" cy="2492033"/>
          </a:xfrm>
          <a:prstGeom prst="rect">
            <a:avLst/>
          </a:pr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6E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8" hangingPunct="1"/>
            <a:endParaRPr lang="zh-CN" altLang="en-US" sz="1800" b="0" kern="1200">
              <a:solidFill>
                <a:prstClr val="white"/>
              </a:solidFill>
              <a:latin typeface="Arial"/>
              <a:ea typeface="微软雅黑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8642E70-9043-994E-0CD4-8D4A52A607E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5993" y="4708223"/>
            <a:ext cx="3727638" cy="2087477"/>
          </a:xfrm>
          <a:prstGeom prst="rect">
            <a:avLst/>
          </a:prstGeom>
        </p:spPr>
      </p:pic>
      <p:sp>
        <p:nvSpPr>
          <p:cNvPr id="58" name="圆角矩形 57">
            <a:extLst>
              <a:ext uri="{FF2B5EF4-FFF2-40B4-BE49-F238E27FC236}">
                <a16:creationId xmlns:a16="http://schemas.microsoft.com/office/drawing/2014/main" id="{DE67CBCF-2120-42F0-64AF-FD6659801630}"/>
              </a:ext>
            </a:extLst>
          </p:cNvPr>
          <p:cNvSpPr/>
          <p:nvPr/>
        </p:nvSpPr>
        <p:spPr>
          <a:xfrm>
            <a:off x="5328762" y="4668196"/>
            <a:ext cx="5854486" cy="997635"/>
          </a:xfrm>
          <a:prstGeom prst="roundRect">
            <a:avLst>
              <a:gd name="adj" fmla="val 4543"/>
            </a:avLst>
          </a:prstGeom>
          <a:solidFill>
            <a:schemeClr val="bg1"/>
          </a:solidFill>
          <a:ln w="12700">
            <a:noFill/>
            <a:miter lim="400000"/>
          </a:ln>
          <a:effectLst>
            <a:outerShdw blurRad="166572" algn="tl" rotWithShape="0">
              <a:prstClr val="black">
                <a:alpha val="12210"/>
              </a:prstClr>
            </a:outerShdw>
          </a:effectLst>
        </p:spPr>
        <p:txBody>
          <a:bodyPr lIns="50790" tIns="50790" rIns="50790" bIns="50790" rtlCol="0" anchor="ctr"/>
          <a:lstStyle/>
          <a:p>
            <a:pPr algn="l" defTabSz="554492" hangingPunct="1"/>
            <a:endParaRPr kumimoji="1" lang="zh-CN" altLang="en-US" sz="3199" b="0" kern="120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BF5E3DA-E0ED-18A7-1E41-DADD36734872}"/>
              </a:ext>
            </a:extLst>
          </p:cNvPr>
          <p:cNvSpPr/>
          <p:nvPr/>
        </p:nvSpPr>
        <p:spPr>
          <a:xfrm>
            <a:off x="5561595" y="4830349"/>
            <a:ext cx="605607" cy="615721"/>
          </a:xfrm>
          <a:prstGeom prst="ellipse">
            <a:avLst/>
          </a:prstGeom>
          <a:solidFill>
            <a:srgbClr val="0060FF"/>
          </a:solidFill>
          <a:ln w="12700">
            <a:miter lim="400000"/>
          </a:ln>
        </p:spPr>
        <p:txBody>
          <a:bodyPr lIns="50790" tIns="50790" rIns="50790" bIns="50790" rtlCol="0" anchor="ctr"/>
          <a:lstStyle/>
          <a:p>
            <a:pPr algn="l" defTabSz="554492" hangingPunct="1"/>
            <a:endParaRPr kumimoji="1" lang="zh-CN" altLang="en-US" sz="1199" b="0" kern="120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Helvetica Neue Medium" panose="02000503000000020004"/>
              <a:sym typeface="Helvetica Neue Medium" panose="02000503000000020004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5B0652A-3D9D-5250-0C77-D28ABC3B9B25}"/>
              </a:ext>
            </a:extLst>
          </p:cNvPr>
          <p:cNvGrpSpPr/>
          <p:nvPr/>
        </p:nvGrpSpPr>
        <p:grpSpPr>
          <a:xfrm>
            <a:off x="6163698" y="4770963"/>
            <a:ext cx="4810829" cy="772806"/>
            <a:chOff x="1298128" y="4472945"/>
            <a:chExt cx="3016435" cy="652264"/>
          </a:xfrm>
        </p:grpSpPr>
        <p:sp>
          <p:nvSpPr>
            <p:cNvPr id="61" name="标题文本一">
              <a:extLst>
                <a:ext uri="{FF2B5EF4-FFF2-40B4-BE49-F238E27FC236}">
                  <a16:creationId xmlns:a16="http://schemas.microsoft.com/office/drawing/2014/main" id="{4B9AB26B-7DC6-5E4F-67B2-09FDC03D92AA}"/>
                </a:ext>
              </a:extLst>
            </p:cNvPr>
            <p:cNvSpPr txBox="1"/>
            <p:nvPr/>
          </p:nvSpPr>
          <p:spPr>
            <a:xfrm>
              <a:off x="1298128" y="4472945"/>
              <a:ext cx="1044095" cy="24115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marL="277246" lvl="1" indent="0" algn="l" defTabSz="228548" hangingPunct="1">
                <a:lnSpc>
                  <a:spcPct val="110000"/>
                </a:lnSpc>
                <a:defRPr b="0">
                  <a:solidFill>
                    <a:srgbClr val="0060F0">
                      <a:hueOff val="848127"/>
                      <a:lumOff val="-2942"/>
                    </a:srgbClr>
                  </a:solidFill>
                  <a:latin typeface="+mn-lt"/>
                  <a:ea typeface="+mn-ea"/>
                  <a:cs typeface="+mn-cs"/>
                  <a:sym typeface="腾讯体 W7" panose="020C08030202040F0204" charset="-122"/>
                </a:defRPr>
              </a:pPr>
              <a:r>
                <a:rPr lang="zh-CN" altLang="en-US" sz="1800" b="0" kern="1200" dirty="0">
                  <a:solidFill>
                    <a:srgbClr val="0060FF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sym typeface="腾讯体 W7" panose="020C08030202040F0204" charset="-122"/>
                </a:rPr>
                <a:t>腾讯生态优势</a:t>
              </a:r>
              <a:endParaRPr sz="1800" b="0" kern="1200" dirty="0">
                <a:solidFill>
                  <a:srgbClr val="0060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腾讯体 W7" panose="020C08030202040F0204" charset="-122"/>
              </a:endParaRPr>
            </a:p>
          </p:txBody>
        </p:sp>
        <p:sp>
          <p:nvSpPr>
            <p:cNvPr id="62" name="此处为内容描述文本，文本字体选用微软雅黑，字号20磅，字重Regular，颜色色值为#000000，行距为1.5倍。以下为假文字，更线她常者便技而拉得达。">
              <a:extLst>
                <a:ext uri="{FF2B5EF4-FFF2-40B4-BE49-F238E27FC236}">
                  <a16:creationId xmlns:a16="http://schemas.microsoft.com/office/drawing/2014/main" id="{3A652989-30AE-842F-FFCE-77BBAEC6AB46}"/>
                </a:ext>
              </a:extLst>
            </p:cNvPr>
            <p:cNvSpPr txBox="1"/>
            <p:nvPr/>
          </p:nvSpPr>
          <p:spPr>
            <a:xfrm>
              <a:off x="1462095" y="4761532"/>
              <a:ext cx="2852468" cy="36367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457200">
                <a:lnSpc>
                  <a:spcPct val="130000"/>
                </a:lnSpc>
                <a:defRPr sz="2000" b="0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  <a:sym typeface="PingFang SC Regular" panose="020B0400000000000000" charset="-122"/>
                </a:defRPr>
              </a:lvl1pPr>
            </a:lstStyle>
            <a:p>
              <a:pPr defTabSz="277246" hangingPunct="1">
                <a:lnSpc>
                  <a:spcPct val="100000"/>
                </a:lnSpc>
              </a:pPr>
              <a:r>
                <a:rPr lang="zh-CN" altLang="en-US" sz="1400" kern="120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基于腾讯海量</a:t>
              </a:r>
              <a:r>
                <a:rPr lang="en-US" altLang="zh-CN" sz="1400" kern="120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C</a:t>
              </a:r>
              <a:r>
                <a:rPr lang="zh-CN" altLang="en-US" sz="1400" kern="120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端数据和风控能力，独家支持微信</a:t>
              </a:r>
              <a:r>
                <a:rPr lang="en-US" altLang="zh-CN" sz="1400" kern="1200" dirty="0" err="1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openID</a:t>
              </a:r>
              <a:r>
                <a:rPr lang="zh-CN" altLang="en-US" sz="1400" kern="120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，提供垂直于小程序生态的业务保护。</a:t>
              </a:r>
            </a:p>
          </p:txBody>
        </p:sp>
      </p:grpSp>
      <p:pic>
        <p:nvPicPr>
          <p:cNvPr id="69" name="图形 68">
            <a:extLst>
              <a:ext uri="{FF2B5EF4-FFF2-40B4-BE49-F238E27FC236}">
                <a16:creationId xmlns:a16="http://schemas.microsoft.com/office/drawing/2014/main" id="{862514E7-1053-06E2-C72A-E27AFA3D405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61926" y="4935737"/>
            <a:ext cx="404945" cy="404945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5BB8D1EB-1175-88EB-CD4E-F187E0EE9EE6}"/>
              </a:ext>
            </a:extLst>
          </p:cNvPr>
          <p:cNvSpPr/>
          <p:nvPr/>
        </p:nvSpPr>
        <p:spPr>
          <a:xfrm>
            <a:off x="2034952" y="987989"/>
            <a:ext cx="9755640" cy="910539"/>
          </a:xfrm>
          <a:prstGeom prst="rect">
            <a:avLst/>
          </a:prstGeom>
          <a:gradFill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rgbClr val="0060FF">
                  <a:alpha val="23000"/>
                </a:srgbClr>
              </a:gs>
            </a:gsLst>
            <a:lin ang="10800000" scaled="1"/>
          </a:gradFill>
          <a:ln w="12700">
            <a:noFill/>
            <a:miter lim="400000"/>
          </a:ln>
        </p:spPr>
        <p:txBody>
          <a:bodyPr lIns="50790" tIns="50790" rIns="50790" bIns="50790" rtlCol="0" anchor="ctr"/>
          <a:lstStyle/>
          <a:p>
            <a:pPr algn="l" defTabSz="554492" hangingPunct="1"/>
            <a:endParaRPr kumimoji="1" lang="zh-CN" altLang="en-US" sz="1199" b="0" kern="120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F52FA8D-54EC-05B8-E151-AF95AE4CF36D}"/>
              </a:ext>
            </a:extLst>
          </p:cNvPr>
          <p:cNvSpPr/>
          <p:nvPr/>
        </p:nvSpPr>
        <p:spPr>
          <a:xfrm>
            <a:off x="612858" y="987989"/>
            <a:ext cx="1516774" cy="907825"/>
          </a:xfrm>
          <a:prstGeom prst="rect">
            <a:avLst/>
          </a:prstGeom>
          <a:solidFill>
            <a:srgbClr val="0060FF"/>
          </a:solidFill>
          <a:ln w="12700">
            <a:noFill/>
            <a:miter lim="400000"/>
          </a:ln>
        </p:spPr>
        <p:txBody>
          <a:bodyPr lIns="50790" tIns="50790" rIns="50790" bIns="50790" rtlCol="0" anchor="ctr"/>
          <a:lstStyle/>
          <a:p>
            <a:pPr algn="l" defTabSz="554492" hangingPunct="1"/>
            <a:endParaRPr kumimoji="1" lang="zh-CN" altLang="en-US" sz="1199" b="0" kern="120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1E21CE5-F037-14EE-509C-7A1944DD3E1A}"/>
              </a:ext>
            </a:extLst>
          </p:cNvPr>
          <p:cNvSpPr/>
          <p:nvPr/>
        </p:nvSpPr>
        <p:spPr>
          <a:xfrm>
            <a:off x="2323400" y="1072405"/>
            <a:ext cx="9252580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554492" hangingPunct="1">
              <a:lnSpc>
                <a:spcPct val="150000"/>
              </a:lnSpc>
            </a:pPr>
            <a:r>
              <a:rPr kumimoji="1" lang="zh-CN" altLang="en-US" sz="1600" b="0" kern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腾讯侧基于底层生态数据和模型策略能力，通过微信</a:t>
            </a:r>
            <a:r>
              <a:rPr kumimoji="1" lang="en" altLang="zh-CN" sz="1600" b="0" kern="1200" dirty="0" err="1">
                <a:latin typeface="TencentSans W7" panose="020C04030202040F0204" pitchFamily="34" charset="-122"/>
                <a:ea typeface="TencentSans W7" panose="020C04030202040F0204" pitchFamily="34" charset="-122"/>
              </a:rPr>
              <a:t>openID</a:t>
            </a:r>
            <a:r>
              <a:rPr kumimoji="1" lang="zh-CN" altLang="en-US" sz="1600" b="0" kern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、手机号、</a:t>
            </a:r>
            <a:r>
              <a:rPr kumimoji="1" lang="en" altLang="zh-CN" sz="1600" b="0" kern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IP</a:t>
            </a:r>
            <a:r>
              <a:rPr kumimoji="1" lang="zh-CN" altLang="en-US" sz="1600" b="0" kern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等信息，判断业务请求风险，帮助客户识别异常用户</a:t>
            </a:r>
            <a:endParaRPr lang="zh-CN" altLang="en-US" sz="1600" b="0" kern="1200" dirty="0">
              <a:solidFill>
                <a:srgbClr val="0060FF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BA3F2B1-97C1-BFDC-2F20-4A5C7B62515F}"/>
              </a:ext>
            </a:extLst>
          </p:cNvPr>
          <p:cNvSpPr/>
          <p:nvPr/>
        </p:nvSpPr>
        <p:spPr>
          <a:xfrm>
            <a:off x="811029" y="12557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 hangingPunct="1"/>
            <a:r>
              <a:rPr kumimoji="1" lang="zh-CN" altLang="en-US" sz="1800" b="0" kern="12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核心能力</a:t>
            </a:r>
            <a:endParaRPr lang="zh-CN" altLang="en-US" sz="1800" b="0" kern="1200" dirty="0">
              <a:solidFill>
                <a:srgbClr val="0060FF"/>
              </a:solidFill>
              <a:latin typeface="腾讯体 W7"/>
              <a:ea typeface="腾讯体 W7"/>
            </a:endParaRPr>
          </a:p>
        </p:txBody>
      </p:sp>
      <p:pic>
        <p:nvPicPr>
          <p:cNvPr id="76" name="图形 75">
            <a:extLst>
              <a:ext uri="{FF2B5EF4-FFF2-40B4-BE49-F238E27FC236}">
                <a16:creationId xmlns:a16="http://schemas.microsoft.com/office/drawing/2014/main" id="{B2EA860C-7ED9-93EC-EDC7-3DD3BFF1165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8415" y="979989"/>
            <a:ext cx="523641" cy="523637"/>
          </a:xfrm>
          <a:prstGeom prst="rect">
            <a:avLst/>
          </a:prstGeom>
        </p:spPr>
      </p:pic>
      <p:sp>
        <p:nvSpPr>
          <p:cNvPr id="77" name="圆角矩形 76">
            <a:extLst>
              <a:ext uri="{FF2B5EF4-FFF2-40B4-BE49-F238E27FC236}">
                <a16:creationId xmlns:a16="http://schemas.microsoft.com/office/drawing/2014/main" id="{44056B4A-EF14-F06D-C255-D2D54014697B}"/>
              </a:ext>
            </a:extLst>
          </p:cNvPr>
          <p:cNvSpPr/>
          <p:nvPr/>
        </p:nvSpPr>
        <p:spPr>
          <a:xfrm>
            <a:off x="5328762" y="5745726"/>
            <a:ext cx="5854486" cy="997635"/>
          </a:xfrm>
          <a:prstGeom prst="roundRect">
            <a:avLst>
              <a:gd name="adj" fmla="val 4543"/>
            </a:avLst>
          </a:prstGeom>
          <a:solidFill>
            <a:schemeClr val="bg1"/>
          </a:solidFill>
          <a:ln w="12700">
            <a:noFill/>
            <a:miter lim="400000"/>
          </a:ln>
          <a:effectLst>
            <a:outerShdw blurRad="166572" algn="tl" rotWithShape="0">
              <a:prstClr val="black">
                <a:alpha val="12210"/>
              </a:prstClr>
            </a:outerShdw>
          </a:effectLst>
        </p:spPr>
        <p:txBody>
          <a:bodyPr lIns="50790" tIns="50790" rIns="50790" bIns="50790" rtlCol="0" anchor="ctr"/>
          <a:lstStyle/>
          <a:p>
            <a:pPr algn="l" defTabSz="554492" hangingPunct="1"/>
            <a:endParaRPr kumimoji="1" lang="zh-CN" altLang="en-US" sz="3199" b="0" kern="120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34FE214-8CDB-6FB0-BD76-FFAAE4EEDAA3}"/>
              </a:ext>
            </a:extLst>
          </p:cNvPr>
          <p:cNvGrpSpPr/>
          <p:nvPr/>
        </p:nvGrpSpPr>
        <p:grpSpPr>
          <a:xfrm>
            <a:off x="6163698" y="5848493"/>
            <a:ext cx="4810829" cy="772806"/>
            <a:chOff x="1298128" y="4472945"/>
            <a:chExt cx="3016435" cy="652264"/>
          </a:xfrm>
        </p:grpSpPr>
        <p:sp>
          <p:nvSpPr>
            <p:cNvPr id="80" name="标题文本一">
              <a:extLst>
                <a:ext uri="{FF2B5EF4-FFF2-40B4-BE49-F238E27FC236}">
                  <a16:creationId xmlns:a16="http://schemas.microsoft.com/office/drawing/2014/main" id="{6DF89289-D43C-519B-997F-4D72A152E281}"/>
                </a:ext>
              </a:extLst>
            </p:cNvPr>
            <p:cNvSpPr txBox="1"/>
            <p:nvPr/>
          </p:nvSpPr>
          <p:spPr>
            <a:xfrm>
              <a:off x="1298128" y="4472945"/>
              <a:ext cx="1044095" cy="24115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marL="277246" lvl="1" indent="0" algn="l" defTabSz="228548" hangingPunct="1">
                <a:lnSpc>
                  <a:spcPct val="110000"/>
                </a:lnSpc>
                <a:defRPr b="0">
                  <a:solidFill>
                    <a:srgbClr val="0060F0">
                      <a:hueOff val="848127"/>
                      <a:lumOff val="-2942"/>
                    </a:srgbClr>
                  </a:solidFill>
                  <a:latin typeface="+mn-lt"/>
                  <a:ea typeface="+mn-ea"/>
                  <a:cs typeface="+mn-cs"/>
                  <a:sym typeface="腾讯体 W7" panose="020C08030202040F0204" charset="-122"/>
                </a:defRPr>
              </a:pPr>
              <a:r>
                <a:rPr lang="zh-CN" altLang="en-US" sz="1800" b="0" kern="1200" dirty="0">
                  <a:solidFill>
                    <a:srgbClr val="0060FF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sym typeface="腾讯体 W7" panose="020C08030202040F0204" charset="-122"/>
                </a:rPr>
                <a:t>丰富实战经验</a:t>
              </a:r>
              <a:endParaRPr sz="1800" b="0" kern="1200" dirty="0">
                <a:solidFill>
                  <a:srgbClr val="0060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腾讯体 W7" panose="020C08030202040F0204" charset="-122"/>
              </a:endParaRPr>
            </a:p>
          </p:txBody>
        </p:sp>
        <p:sp>
          <p:nvSpPr>
            <p:cNvPr id="81" name="此处为内容描述文本，文本字体选用微软雅黑，字号20磅，字重Regular，颜色色值为#000000，行距为1.5倍。以下为假文字，更线她常者便技而拉得达。">
              <a:extLst>
                <a:ext uri="{FF2B5EF4-FFF2-40B4-BE49-F238E27FC236}">
                  <a16:creationId xmlns:a16="http://schemas.microsoft.com/office/drawing/2014/main" id="{F134C5AD-B6D1-14AC-B3A0-D930665D1232}"/>
                </a:ext>
              </a:extLst>
            </p:cNvPr>
            <p:cNvSpPr txBox="1"/>
            <p:nvPr/>
          </p:nvSpPr>
          <p:spPr>
            <a:xfrm>
              <a:off x="1462095" y="4761532"/>
              <a:ext cx="2852468" cy="36367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457200">
                <a:lnSpc>
                  <a:spcPct val="130000"/>
                </a:lnSpc>
                <a:defRPr sz="2000" b="0"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  <a:sym typeface="PingFang SC Regular" panose="020B0400000000000000" charset="-122"/>
                </a:defRPr>
              </a:lvl1pPr>
            </a:lstStyle>
            <a:p>
              <a:pPr defTabSz="277246" hangingPunct="1">
                <a:lnSpc>
                  <a:spcPct val="100000"/>
                </a:lnSpc>
              </a:pPr>
              <a:r>
                <a:rPr lang="en-US" altLang="zh-CN" sz="1400" kern="120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20</a:t>
              </a:r>
              <a:r>
                <a:rPr lang="zh-CN" altLang="en-US" sz="1400" kern="120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年风控实战沉淀，拥有海量的风控特征， 每日千万级请求量级，服务上百家各行各业头部客户</a:t>
              </a:r>
            </a:p>
          </p:txBody>
        </p:sp>
      </p:grpSp>
      <p:sp>
        <p:nvSpPr>
          <p:cNvPr id="83" name="椭圆 82">
            <a:extLst>
              <a:ext uri="{FF2B5EF4-FFF2-40B4-BE49-F238E27FC236}">
                <a16:creationId xmlns:a16="http://schemas.microsoft.com/office/drawing/2014/main" id="{452F5912-1857-7FBB-897B-FD526BF33798}"/>
              </a:ext>
            </a:extLst>
          </p:cNvPr>
          <p:cNvSpPr/>
          <p:nvPr/>
        </p:nvSpPr>
        <p:spPr>
          <a:xfrm>
            <a:off x="5558091" y="5929118"/>
            <a:ext cx="605607" cy="615721"/>
          </a:xfrm>
          <a:prstGeom prst="ellipse">
            <a:avLst/>
          </a:prstGeom>
          <a:solidFill>
            <a:srgbClr val="0060FF"/>
          </a:solidFill>
          <a:ln w="12700">
            <a:miter lim="400000"/>
          </a:ln>
        </p:spPr>
        <p:txBody>
          <a:bodyPr lIns="50790" tIns="50790" rIns="50790" bIns="50790" rtlCol="0" anchor="ctr"/>
          <a:lstStyle/>
          <a:p>
            <a:pPr algn="l" defTabSz="554492" hangingPunct="1"/>
            <a:endParaRPr kumimoji="1" lang="zh-CN" altLang="en-US" sz="1199" b="0" kern="120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84" name="图形 83">
            <a:extLst>
              <a:ext uri="{FF2B5EF4-FFF2-40B4-BE49-F238E27FC236}">
                <a16:creationId xmlns:a16="http://schemas.microsoft.com/office/drawing/2014/main" id="{543E9E1F-F158-8E3B-BE6E-4598CEF45F7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55679" y="6043539"/>
            <a:ext cx="380440" cy="3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802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>
            <a:extLst>
              <a:ext uri="{FF2B5EF4-FFF2-40B4-BE49-F238E27FC236}">
                <a16:creationId xmlns:a16="http://schemas.microsoft.com/office/drawing/2014/main" id="{9467F60F-1897-6E4C-BF63-2C9E1E1984E9}"/>
              </a:ext>
            </a:extLst>
          </p:cNvPr>
          <p:cNvSpPr/>
          <p:nvPr/>
        </p:nvSpPr>
        <p:spPr>
          <a:xfrm>
            <a:off x="2034952" y="987989"/>
            <a:ext cx="9755640" cy="910539"/>
          </a:xfrm>
          <a:prstGeom prst="rect">
            <a:avLst/>
          </a:prstGeom>
          <a:gradFill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rgbClr val="0060FF">
                  <a:alpha val="23000"/>
                </a:srgbClr>
              </a:gs>
            </a:gsLst>
            <a:lin ang="10800000" scaled="1"/>
          </a:gradFill>
          <a:ln w="12700">
            <a:noFill/>
            <a:miter lim="400000"/>
          </a:ln>
        </p:spPr>
        <p:txBody>
          <a:bodyPr lIns="50790" tIns="50790" rIns="50790" bIns="50790" rtlCol="0" anchor="ctr"/>
          <a:lstStyle/>
          <a:p>
            <a:pPr algn="l" defTabSz="554492" hangingPunct="1"/>
            <a:endParaRPr kumimoji="1" lang="zh-CN" altLang="en-US" sz="1199" b="0" kern="120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74A54B4-A6D0-6346-8A2D-9418D42A56BC}"/>
              </a:ext>
            </a:extLst>
          </p:cNvPr>
          <p:cNvSpPr/>
          <p:nvPr/>
        </p:nvSpPr>
        <p:spPr>
          <a:xfrm>
            <a:off x="612858" y="987989"/>
            <a:ext cx="1516774" cy="907825"/>
          </a:xfrm>
          <a:prstGeom prst="rect">
            <a:avLst/>
          </a:prstGeom>
          <a:solidFill>
            <a:srgbClr val="0060FF"/>
          </a:solidFill>
          <a:ln w="12700">
            <a:noFill/>
            <a:miter lim="400000"/>
          </a:ln>
        </p:spPr>
        <p:txBody>
          <a:bodyPr lIns="50790" tIns="50790" rIns="50790" bIns="50790" rtlCol="0" anchor="ctr"/>
          <a:lstStyle/>
          <a:p>
            <a:pPr algn="l" defTabSz="554492" hangingPunct="1"/>
            <a:endParaRPr kumimoji="1" lang="zh-CN" altLang="en-US" sz="1199" b="0" kern="120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37" name="标题文本">
            <a:extLst>
              <a:ext uri="{FF2B5EF4-FFF2-40B4-BE49-F238E27FC236}">
                <a16:creationId xmlns:a16="http://schemas.microsoft.com/office/drawing/2014/main" id="{3B2D457F-3DDE-C749-BC58-ED20CAFB928C}"/>
              </a:ext>
            </a:extLst>
          </p:cNvPr>
          <p:cNvSpPr txBox="1"/>
          <p:nvPr/>
        </p:nvSpPr>
        <p:spPr>
          <a:xfrm>
            <a:off x="876609" y="209146"/>
            <a:ext cx="10967875" cy="42569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457200">
              <a:lnSpc>
                <a:spcPct val="120000"/>
              </a:lnSpc>
              <a:defRPr sz="6000" b="0"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defTabSz="277246" hangingPunct="1"/>
            <a:r>
              <a:rPr lang="zh-CN" altLang="en-US" sz="2500" kern="1200" dirty="0">
                <a:latin typeface="腾讯体 W7"/>
                <a:ea typeface="腾讯体 W7"/>
                <a:cs typeface="+mj-lt"/>
              </a:rPr>
              <a:t>全栈式风控引擎</a:t>
            </a:r>
            <a:r>
              <a:rPr lang="en-US" altLang="zh-CN" sz="2500" kern="1200" dirty="0">
                <a:latin typeface="腾讯体 W7"/>
                <a:ea typeface="腾讯体 W7"/>
                <a:cs typeface="+mj-lt"/>
              </a:rPr>
              <a:t>——</a:t>
            </a:r>
            <a:r>
              <a:rPr lang="zh-CN" altLang="en-US" sz="2500" kern="1200" dirty="0">
                <a:latin typeface="腾讯体 W7"/>
                <a:ea typeface="腾讯体 W7"/>
                <a:cs typeface="+mj-lt"/>
              </a:rPr>
              <a:t>设备风控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624EE40A-5083-CD44-9E76-C0E0D63EFF80}"/>
              </a:ext>
            </a:extLst>
          </p:cNvPr>
          <p:cNvSpPr/>
          <p:nvPr/>
        </p:nvSpPr>
        <p:spPr>
          <a:xfrm>
            <a:off x="2323400" y="1072405"/>
            <a:ext cx="9252580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554492" hangingPunct="1">
              <a:lnSpc>
                <a:spcPct val="150000"/>
              </a:lnSpc>
            </a:pPr>
            <a:r>
              <a:rPr kumimoji="1" lang="zh-CN" altLang="en-US" sz="1600" b="0" kern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基于多年的设备风险特征积累和强大的模型计算能力，</a:t>
            </a:r>
            <a:r>
              <a:rPr lang="zh-CN" altLang="en-US" sz="1600" b="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识别虚假设备、非移动端伪造请求等，并生成</a:t>
            </a:r>
            <a:r>
              <a:rPr lang="zh-CN" altLang="en-US" sz="16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唯一且稳定</a:t>
            </a:r>
            <a:r>
              <a:rPr lang="zh-CN" altLang="en-US" sz="1600" b="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的设备指纹，可作为业务系统内唯一用户标识</a:t>
            </a:r>
            <a:endParaRPr lang="zh-CN" altLang="en-US" sz="1600" b="0" kern="1200" dirty="0"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52F07A41-1D0B-744A-83DB-8B327E040C76}"/>
              </a:ext>
            </a:extLst>
          </p:cNvPr>
          <p:cNvSpPr/>
          <p:nvPr/>
        </p:nvSpPr>
        <p:spPr>
          <a:xfrm>
            <a:off x="811028" y="12557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 hangingPunct="1"/>
            <a:r>
              <a:rPr kumimoji="1" lang="zh-CN" altLang="en-US" sz="1800" b="0" kern="12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核心场景</a:t>
            </a:r>
            <a:endParaRPr lang="zh-CN" altLang="en-US" sz="1800" b="0" kern="1200" dirty="0">
              <a:solidFill>
                <a:srgbClr val="0060FF"/>
              </a:solidFill>
              <a:latin typeface="腾讯体 W7"/>
              <a:ea typeface="腾讯体 W7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2A81A5E1-B0AC-CC40-AB30-2FB3E3E11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415" y="979989"/>
            <a:ext cx="523641" cy="523637"/>
          </a:xfrm>
          <a:prstGeom prst="rect">
            <a:avLst/>
          </a:prstGeom>
        </p:spPr>
      </p:pic>
      <p:sp>
        <p:nvSpPr>
          <p:cNvPr id="110" name="三角形 109">
            <a:extLst>
              <a:ext uri="{FF2B5EF4-FFF2-40B4-BE49-F238E27FC236}">
                <a16:creationId xmlns:a16="http://schemas.microsoft.com/office/drawing/2014/main" id="{0C1EED42-5319-1D25-64E1-2B7F9B1D16E7}"/>
              </a:ext>
            </a:extLst>
          </p:cNvPr>
          <p:cNvSpPr/>
          <p:nvPr/>
        </p:nvSpPr>
        <p:spPr>
          <a:xfrm>
            <a:off x="3771054" y="2369252"/>
            <a:ext cx="4713190" cy="4113805"/>
          </a:xfrm>
          <a:prstGeom prst="triangle">
            <a:avLst/>
          </a:prstGeom>
          <a:gradFill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/>
          <a:lstStyle/>
          <a:p>
            <a:pPr algn="l" defTabSz="914358" hangingPunct="1">
              <a:defRPr/>
            </a:pPr>
            <a:endParaRPr lang="zh-CN" altLang="en-US" sz="1800" b="0" dirty="0">
              <a:solidFill>
                <a:prstClr val="white"/>
              </a:solidFill>
              <a:latin typeface="TencentSans W7" panose="020C08030202040F0204" pitchFamily="34" charset="-122"/>
              <a:ea typeface="TencentSans W7" panose="020C08030202040F0204" pitchFamily="34" charset="-122"/>
              <a:sym typeface="Helvetica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13DBA1E-8FEF-7507-6341-1DBC459C261E}"/>
              </a:ext>
            </a:extLst>
          </p:cNvPr>
          <p:cNvGrpSpPr/>
          <p:nvPr/>
        </p:nvGrpSpPr>
        <p:grpSpPr>
          <a:xfrm>
            <a:off x="4048424" y="2588229"/>
            <a:ext cx="4131186" cy="725550"/>
            <a:chOff x="2806149" y="531424"/>
            <a:chExt cx="4580705" cy="725601"/>
          </a:xfrm>
        </p:grpSpPr>
        <p:sp>
          <p:nvSpPr>
            <p:cNvPr id="112" name="圆角矩形 111">
              <a:extLst>
                <a:ext uri="{FF2B5EF4-FFF2-40B4-BE49-F238E27FC236}">
                  <a16:creationId xmlns:a16="http://schemas.microsoft.com/office/drawing/2014/main" id="{AC5F4840-AA45-0E79-8039-32615517E345}"/>
                </a:ext>
              </a:extLst>
            </p:cNvPr>
            <p:cNvSpPr/>
            <p:nvPr/>
          </p:nvSpPr>
          <p:spPr>
            <a:xfrm>
              <a:off x="2806149" y="531424"/>
              <a:ext cx="4580705" cy="725601"/>
            </a:xfrm>
            <a:prstGeom prst="round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4472C4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13" name="圆角矩形 5">
              <a:extLst>
                <a:ext uri="{FF2B5EF4-FFF2-40B4-BE49-F238E27FC236}">
                  <a16:creationId xmlns:a16="http://schemas.microsoft.com/office/drawing/2014/main" id="{4ED8231F-D767-BA1C-6CAA-DE9E1E2BCA84}"/>
                </a:ext>
              </a:extLst>
            </p:cNvPr>
            <p:cNvSpPr txBox="1"/>
            <p:nvPr/>
          </p:nvSpPr>
          <p:spPr>
            <a:xfrm>
              <a:off x="2841570" y="566845"/>
              <a:ext cx="4509863" cy="6547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5717" tIns="45717" rIns="45717" bIns="45717" numCol="1" spcCol="1270" anchor="ctr" anchorCtr="0">
              <a:noAutofit/>
            </a:bodyPr>
            <a:lstStyle/>
            <a:p>
              <a:pPr defTabSz="533375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云端信誉体系</a:t>
              </a:r>
              <a:endParaRPr lang="en-US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endParaRPr>
            </a:p>
            <a:p>
              <a:pPr defTabSz="533375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（设备信誉库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账号信誉库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网络信誉库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风险应用库）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FAF497E-B062-CEC6-B03F-B76BE5F8D0E2}"/>
              </a:ext>
            </a:extLst>
          </p:cNvPr>
          <p:cNvGrpSpPr/>
          <p:nvPr/>
        </p:nvGrpSpPr>
        <p:grpSpPr>
          <a:xfrm>
            <a:off x="4048423" y="3391508"/>
            <a:ext cx="4131186" cy="725550"/>
            <a:chOff x="2780518" y="1344793"/>
            <a:chExt cx="4580705" cy="725601"/>
          </a:xfrm>
        </p:grpSpPr>
        <p:sp>
          <p:nvSpPr>
            <p:cNvPr id="115" name="圆角矩形 114">
              <a:extLst>
                <a:ext uri="{FF2B5EF4-FFF2-40B4-BE49-F238E27FC236}">
                  <a16:creationId xmlns:a16="http://schemas.microsoft.com/office/drawing/2014/main" id="{833AE57E-BEF3-B109-6763-13D9D15CA6DB}"/>
                </a:ext>
              </a:extLst>
            </p:cNvPr>
            <p:cNvSpPr/>
            <p:nvPr/>
          </p:nvSpPr>
          <p:spPr>
            <a:xfrm>
              <a:off x="2780518" y="1344793"/>
              <a:ext cx="4580705" cy="725601"/>
            </a:xfrm>
            <a:prstGeom prst="round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4472C4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16" name="圆角矩形 7">
              <a:extLst>
                <a:ext uri="{FF2B5EF4-FFF2-40B4-BE49-F238E27FC236}">
                  <a16:creationId xmlns:a16="http://schemas.microsoft.com/office/drawing/2014/main" id="{4A986CB3-A4B6-2993-E3CD-B7D59DD76785}"/>
                </a:ext>
              </a:extLst>
            </p:cNvPr>
            <p:cNvSpPr txBox="1"/>
            <p:nvPr/>
          </p:nvSpPr>
          <p:spPr>
            <a:xfrm>
              <a:off x="2815939" y="1380214"/>
              <a:ext cx="4509863" cy="6547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5717" tIns="45717" rIns="45717" bIns="45717" numCol="1" spcCol="1270" anchor="ctr" anchorCtr="0">
              <a:noAutofit/>
            </a:bodyPr>
            <a:lstStyle/>
            <a:p>
              <a:pPr defTabSz="533375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风险行为识别</a:t>
              </a:r>
              <a:endParaRPr lang="en-US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endParaRPr>
            </a:p>
            <a:p>
              <a:pPr defTabSz="533375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(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人机识别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群控操作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自动化模拟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地理位置伪造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人脸攻击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)</a:t>
              </a:r>
              <a:endParaRPr lang="zh-CN" altLang="en-US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448D30D9-E9BE-EF63-D637-99042A208E61}"/>
              </a:ext>
            </a:extLst>
          </p:cNvPr>
          <p:cNvGrpSpPr/>
          <p:nvPr/>
        </p:nvGrpSpPr>
        <p:grpSpPr>
          <a:xfrm>
            <a:off x="4054855" y="4204819"/>
            <a:ext cx="4131186" cy="725550"/>
            <a:chOff x="2751529" y="2158162"/>
            <a:chExt cx="4580705" cy="725601"/>
          </a:xfrm>
        </p:grpSpPr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9A18BD4E-EAA7-DCB2-5EF2-9751A9DA56A0}"/>
                </a:ext>
              </a:extLst>
            </p:cNvPr>
            <p:cNvSpPr/>
            <p:nvPr/>
          </p:nvSpPr>
          <p:spPr>
            <a:xfrm>
              <a:off x="2751529" y="2158162"/>
              <a:ext cx="4580705" cy="725601"/>
            </a:xfrm>
            <a:prstGeom prst="round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4472C4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20" name="圆角矩形 9">
              <a:extLst>
                <a:ext uri="{FF2B5EF4-FFF2-40B4-BE49-F238E27FC236}">
                  <a16:creationId xmlns:a16="http://schemas.microsoft.com/office/drawing/2014/main" id="{DC1AC53A-17D5-BC44-CE1D-D7B9EF660C29}"/>
                </a:ext>
              </a:extLst>
            </p:cNvPr>
            <p:cNvSpPr txBox="1"/>
            <p:nvPr/>
          </p:nvSpPr>
          <p:spPr>
            <a:xfrm>
              <a:off x="2786950" y="2193583"/>
              <a:ext cx="4509863" cy="6547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5717" tIns="45717" rIns="45717" bIns="45717" numCol="1" spcCol="1270" anchor="ctr" anchorCtr="0">
              <a:noAutofit/>
            </a:bodyPr>
            <a:lstStyle/>
            <a:p>
              <a:pPr defTabSz="533375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威胁风险感知</a:t>
              </a:r>
              <a:endParaRPr lang="en-US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endParaRPr>
            </a:p>
            <a:p>
              <a:pPr defTabSz="533375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(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网络风险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风险应用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黑产工具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木马病毒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外挂工具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)</a:t>
              </a:r>
              <a:endParaRPr lang="zh-CN" altLang="en-US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C2A011C-BAA0-6B29-7067-03B675F7D409}"/>
              </a:ext>
            </a:extLst>
          </p:cNvPr>
          <p:cNvGrpSpPr/>
          <p:nvPr/>
        </p:nvGrpSpPr>
        <p:grpSpPr>
          <a:xfrm>
            <a:off x="4054855" y="5018131"/>
            <a:ext cx="4160173" cy="725550"/>
            <a:chOff x="2780518" y="2971531"/>
            <a:chExt cx="4580705" cy="725601"/>
          </a:xfrm>
        </p:grpSpPr>
        <p:sp>
          <p:nvSpPr>
            <p:cNvPr id="122" name="圆角矩形 121">
              <a:extLst>
                <a:ext uri="{FF2B5EF4-FFF2-40B4-BE49-F238E27FC236}">
                  <a16:creationId xmlns:a16="http://schemas.microsoft.com/office/drawing/2014/main" id="{5E42B0D5-3756-90BE-DED7-730FE707A93F}"/>
                </a:ext>
              </a:extLst>
            </p:cNvPr>
            <p:cNvSpPr/>
            <p:nvPr/>
          </p:nvSpPr>
          <p:spPr>
            <a:xfrm>
              <a:off x="2780518" y="2971531"/>
              <a:ext cx="4580705" cy="725601"/>
            </a:xfrm>
            <a:prstGeom prst="round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4472C4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123" name="圆角矩形 11">
              <a:extLst>
                <a:ext uri="{FF2B5EF4-FFF2-40B4-BE49-F238E27FC236}">
                  <a16:creationId xmlns:a16="http://schemas.microsoft.com/office/drawing/2014/main" id="{4F5CEB06-B173-9801-75F8-6D90D9B2D6F8}"/>
                </a:ext>
              </a:extLst>
            </p:cNvPr>
            <p:cNvSpPr txBox="1"/>
            <p:nvPr/>
          </p:nvSpPr>
          <p:spPr>
            <a:xfrm>
              <a:off x="2825795" y="3007743"/>
              <a:ext cx="4509863" cy="6547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5717" tIns="45717" rIns="45717" bIns="45717" numCol="1" spcCol="1270" anchor="ctr" anchorCtr="0">
              <a:noAutofit/>
            </a:bodyPr>
            <a:lstStyle/>
            <a:p>
              <a:pPr defTabSz="533375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风险环境检测</a:t>
              </a:r>
              <a:endParaRPr lang="en-US" altLang="zh-CN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endParaRPr>
            </a:p>
            <a:p>
              <a:pPr defTabSz="533375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(Root/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重打包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多开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改机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注入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/Hook/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高危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ROM/</a:t>
              </a:r>
              <a:r>
                <a:rPr lang="zh-CN" altLang="en-US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风险进程</a:t>
              </a:r>
              <a:r>
                <a:rPr lang="en-US" altLang="zh-CN" sz="1200" b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)</a:t>
              </a:r>
              <a:endParaRPr lang="zh-CN" altLang="en-US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endParaRPr>
            </a:p>
          </p:txBody>
        </p:sp>
      </p:grp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C9141A7D-F6E1-6074-3BCF-1C4C479BB489}"/>
              </a:ext>
            </a:extLst>
          </p:cNvPr>
          <p:cNvSpPr/>
          <p:nvPr/>
        </p:nvSpPr>
        <p:spPr>
          <a:xfrm>
            <a:off x="4048422" y="5807382"/>
            <a:ext cx="4166606" cy="666533"/>
          </a:xfrm>
          <a:prstGeom prst="roundRect">
            <a:avLst/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defTabSz="412731">
              <a:defRPr/>
            </a:pPr>
            <a:endParaRPr lang="zh-CN" altLang="en-US" sz="1800" b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centSans W7" panose="020C08030202040F0204" pitchFamily="34" charset="-122"/>
              <a:ea typeface="TencentSans W7" panose="020C08030202040F0204" pitchFamily="34" charset="-122"/>
              <a:sym typeface="Helvetica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20AC7E6-2B0D-FC38-366A-F7402E4D391B}"/>
              </a:ext>
            </a:extLst>
          </p:cNvPr>
          <p:cNvSpPr txBox="1"/>
          <p:nvPr/>
        </p:nvSpPr>
        <p:spPr bwMode="auto">
          <a:xfrm>
            <a:off x="2438285" y="2843513"/>
            <a:ext cx="1380506" cy="3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algn="l" defTabSz="554492" hangingPunct="1">
              <a:spcBef>
                <a:spcPct val="0"/>
              </a:spcBef>
            </a:pPr>
            <a:r>
              <a:rPr kumimoji="1" lang="zh-CN" altLang="en-US" sz="1516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设备</a:t>
            </a:r>
            <a:r>
              <a:rPr kumimoji="1" lang="en-US" altLang="zh-CN" sz="1516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ID</a:t>
            </a:r>
            <a:r>
              <a:rPr kumimoji="1" lang="zh-CN" altLang="en-US" sz="1516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：</a:t>
            </a:r>
            <a:r>
              <a:rPr kumimoji="1" lang="en-US" altLang="zh-CN" sz="1516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XX-1</a:t>
            </a:r>
            <a:endParaRPr kumimoji="1" lang="zh-CN" altLang="en-US" sz="1516" b="0" kern="1200" dirty="0">
              <a:latin typeface="TencentSans W7" panose="020C08030202040F0204" pitchFamily="34" charset="-122"/>
              <a:ea typeface="TencentSans W7" panose="020C08030202040F0204" pitchFamily="34" charset="-122"/>
              <a:cs typeface="TencentSans W7" panose="020C08030202040F0204" pitchFamily="34" charset="-122"/>
              <a:sym typeface="Calibri Light" panose="020F0302020204030204" pitchFamily="34" charset="0"/>
            </a:endParaRP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A7686BB9-D44F-2704-9BCF-0246DED50BC4}"/>
              </a:ext>
            </a:extLst>
          </p:cNvPr>
          <p:cNvGrpSpPr/>
          <p:nvPr/>
        </p:nvGrpSpPr>
        <p:grpSpPr>
          <a:xfrm>
            <a:off x="411301" y="3907077"/>
            <a:ext cx="1174429" cy="1174429"/>
            <a:chOff x="3912643" y="5906090"/>
            <a:chExt cx="2405607" cy="2405607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25BD88EC-5223-F160-3B3E-D2164EC4F9D6}"/>
                </a:ext>
              </a:extLst>
            </p:cNvPr>
            <p:cNvGrpSpPr/>
            <p:nvPr/>
          </p:nvGrpSpPr>
          <p:grpSpPr>
            <a:xfrm>
              <a:off x="3912643" y="5906090"/>
              <a:ext cx="2405607" cy="2405607"/>
              <a:chOff x="3912643" y="5906090"/>
              <a:chExt cx="2405607" cy="2405607"/>
            </a:xfrm>
          </p:grpSpPr>
          <p:pic>
            <p:nvPicPr>
              <p:cNvPr id="154" name="图形 14" descr="智能手机">
                <a:extLst>
                  <a:ext uri="{FF2B5EF4-FFF2-40B4-BE49-F238E27FC236}">
                    <a16:creationId xmlns:a16="http://schemas.microsoft.com/office/drawing/2014/main" id="{E76BBC8D-7307-2630-EDAC-309FC3D70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12643" y="5906090"/>
                <a:ext cx="2405607" cy="2405607"/>
              </a:xfrm>
              <a:prstGeom prst="rect">
                <a:avLst/>
              </a:prstGeom>
            </p:spPr>
          </p:pic>
          <p:pic>
            <p:nvPicPr>
              <p:cNvPr id="155" name="图片 154">
                <a:extLst>
                  <a:ext uri="{FF2B5EF4-FFF2-40B4-BE49-F238E27FC236}">
                    <a16:creationId xmlns:a16="http://schemas.microsoft.com/office/drawing/2014/main" id="{63A97C88-54BA-B408-B797-8B4F90441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3101" y="6569075"/>
                <a:ext cx="784689" cy="811748"/>
              </a:xfrm>
              <a:prstGeom prst="rect">
                <a:avLst/>
              </a:prstGeom>
            </p:spPr>
          </p:pic>
        </p:grp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89BEC064-FCA0-BCC4-E0C1-71AA195E0804}"/>
                </a:ext>
              </a:extLst>
            </p:cNvPr>
            <p:cNvSpPr txBox="1"/>
            <p:nvPr/>
          </p:nvSpPr>
          <p:spPr bwMode="auto">
            <a:xfrm>
              <a:off x="4553679" y="7380821"/>
              <a:ext cx="1146586" cy="494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l" defTabSz="554492" hangingPunct="1">
                <a:spcBef>
                  <a:spcPct val="0"/>
                </a:spcBef>
              </a:pPr>
              <a:r>
                <a:rPr kumimoji="1" lang="zh-CN" altLang="en-US" sz="970" b="0" kern="1200" dirty="0">
                  <a:latin typeface="TencentSans W7" panose="020C08030202040F0204" pitchFamily="34" charset="-122"/>
                  <a:ea typeface="TencentSans W7" panose="020C08030202040F0204" pitchFamily="34" charset="-122"/>
                  <a:cs typeface="TencentSans W7" panose="020C08030202040F0204" pitchFamily="34" charset="-122"/>
                  <a:sym typeface="Calibri Light" panose="020F0302020204030204" pitchFamily="34" charset="0"/>
                </a:rPr>
                <a:t>小程序</a:t>
              </a:r>
            </a:p>
          </p:txBody>
        </p:sp>
      </p:grpSp>
      <p:sp>
        <p:nvSpPr>
          <p:cNvPr id="160" name="左右箭头 159">
            <a:extLst>
              <a:ext uri="{FF2B5EF4-FFF2-40B4-BE49-F238E27FC236}">
                <a16:creationId xmlns:a16="http://schemas.microsoft.com/office/drawing/2014/main" id="{BCFAA567-1794-A616-1C8C-6708BF9F813D}"/>
              </a:ext>
            </a:extLst>
          </p:cNvPr>
          <p:cNvSpPr/>
          <p:nvPr/>
        </p:nvSpPr>
        <p:spPr>
          <a:xfrm>
            <a:off x="1511448" y="2885000"/>
            <a:ext cx="829781" cy="242627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/>
            </a:solidFill>
            <a:miter lim="400000"/>
          </a:ln>
        </p:spPr>
        <p:txBody>
          <a:bodyPr lIns="30805" tIns="30805" rIns="30805" bIns="30805" rtlCol="0" anchor="ctr"/>
          <a:lstStyle/>
          <a:p>
            <a:pPr algn="l" defTabSz="554492" hangingPunct="1"/>
            <a:endParaRPr kumimoji="1" lang="zh-CN" altLang="en-US" sz="1940" b="0" kern="120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C9BFE47-8006-B424-5137-0BAF68443551}"/>
              </a:ext>
            </a:extLst>
          </p:cNvPr>
          <p:cNvSpPr txBox="1"/>
          <p:nvPr/>
        </p:nvSpPr>
        <p:spPr bwMode="auto">
          <a:xfrm>
            <a:off x="1613681" y="2588482"/>
            <a:ext cx="742511" cy="26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algn="l" defTabSz="554492" hangingPunct="1">
              <a:spcBef>
                <a:spcPct val="0"/>
              </a:spcBef>
            </a:pPr>
            <a:r>
              <a:rPr kumimoji="1" lang="zh-CN" altLang="en-US" sz="1092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一一对应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1BDAA60C-D04A-AC0F-FEE3-3140E8E4FA1E}"/>
              </a:ext>
            </a:extLst>
          </p:cNvPr>
          <p:cNvSpPr txBox="1"/>
          <p:nvPr/>
        </p:nvSpPr>
        <p:spPr bwMode="auto">
          <a:xfrm>
            <a:off x="2438284" y="4404789"/>
            <a:ext cx="1407758" cy="3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algn="l" defTabSz="554492" hangingPunct="1">
              <a:spcBef>
                <a:spcPct val="0"/>
              </a:spcBef>
            </a:pPr>
            <a:r>
              <a:rPr kumimoji="1" lang="zh-CN" altLang="en-US" sz="1516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设备</a:t>
            </a:r>
            <a:r>
              <a:rPr kumimoji="1" lang="en-US" altLang="zh-CN" sz="1516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ID</a:t>
            </a:r>
            <a:r>
              <a:rPr kumimoji="1" lang="zh-CN" altLang="en-US" sz="1516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：</a:t>
            </a:r>
            <a:r>
              <a:rPr kumimoji="1" lang="en-US" altLang="zh-CN" sz="1516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XX-2</a:t>
            </a:r>
            <a:endParaRPr kumimoji="1" lang="zh-CN" altLang="en-US" sz="1516" b="0" kern="1200" dirty="0">
              <a:latin typeface="TencentSans W7" panose="020C08030202040F0204" pitchFamily="34" charset="-122"/>
              <a:ea typeface="TencentSans W7" panose="020C08030202040F0204" pitchFamily="34" charset="-122"/>
              <a:cs typeface="TencentSans W7" panose="020C08030202040F0204" pitchFamily="34" charset="-122"/>
              <a:sym typeface="Calibri Light" panose="020F0302020204030204" pitchFamily="34" charset="0"/>
            </a:endParaRPr>
          </a:p>
        </p:txBody>
      </p:sp>
      <p:sp>
        <p:nvSpPr>
          <p:cNvPr id="167" name="左右箭头 166">
            <a:extLst>
              <a:ext uri="{FF2B5EF4-FFF2-40B4-BE49-F238E27FC236}">
                <a16:creationId xmlns:a16="http://schemas.microsoft.com/office/drawing/2014/main" id="{F9180B1C-147B-1818-6189-A128AB846F28}"/>
              </a:ext>
            </a:extLst>
          </p:cNvPr>
          <p:cNvSpPr/>
          <p:nvPr/>
        </p:nvSpPr>
        <p:spPr>
          <a:xfrm>
            <a:off x="1511448" y="4446276"/>
            <a:ext cx="829781" cy="242627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/>
            </a:solidFill>
            <a:miter lim="400000"/>
          </a:ln>
        </p:spPr>
        <p:txBody>
          <a:bodyPr lIns="30805" tIns="30805" rIns="30805" bIns="30805" rtlCol="0" anchor="ctr"/>
          <a:lstStyle/>
          <a:p>
            <a:pPr algn="l" defTabSz="554492" hangingPunct="1"/>
            <a:endParaRPr kumimoji="1" lang="zh-CN" altLang="en-US" sz="1940" b="0" kern="120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BBF905B-7B0E-F15D-AAF6-B64F5721C190}"/>
              </a:ext>
            </a:extLst>
          </p:cNvPr>
          <p:cNvSpPr txBox="1"/>
          <p:nvPr/>
        </p:nvSpPr>
        <p:spPr bwMode="auto">
          <a:xfrm>
            <a:off x="1584862" y="4156174"/>
            <a:ext cx="742511" cy="26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algn="l" defTabSz="554492" hangingPunct="1">
              <a:spcBef>
                <a:spcPct val="0"/>
              </a:spcBef>
            </a:pPr>
            <a:r>
              <a:rPr kumimoji="1" lang="zh-CN" altLang="en-US" sz="1092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一一对应</a:t>
            </a:r>
          </a:p>
        </p:txBody>
      </p:sp>
      <p:pic>
        <p:nvPicPr>
          <p:cNvPr id="169" name="图形 168">
            <a:extLst>
              <a:ext uri="{FF2B5EF4-FFF2-40B4-BE49-F238E27FC236}">
                <a16:creationId xmlns:a16="http://schemas.microsoft.com/office/drawing/2014/main" id="{2879278D-71AC-4226-63C5-D3BE368B8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425" y="5388633"/>
            <a:ext cx="1097312" cy="1097312"/>
          </a:xfrm>
          <a:prstGeom prst="rect">
            <a:avLst/>
          </a:prstGeom>
        </p:spPr>
      </p:pic>
      <p:sp>
        <p:nvSpPr>
          <p:cNvPr id="170" name="文本框 169">
            <a:extLst>
              <a:ext uri="{FF2B5EF4-FFF2-40B4-BE49-F238E27FC236}">
                <a16:creationId xmlns:a16="http://schemas.microsoft.com/office/drawing/2014/main" id="{3B86AFAE-A189-F2AD-1069-B24C4D561F05}"/>
              </a:ext>
            </a:extLst>
          </p:cNvPr>
          <p:cNvSpPr txBox="1"/>
          <p:nvPr/>
        </p:nvSpPr>
        <p:spPr bwMode="auto">
          <a:xfrm>
            <a:off x="2430247" y="5774488"/>
            <a:ext cx="960519" cy="3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algn="l" defTabSz="554492" hangingPunct="1">
              <a:spcBef>
                <a:spcPct val="0"/>
              </a:spcBef>
            </a:pPr>
            <a:r>
              <a:rPr kumimoji="1" lang="zh-CN" altLang="en-US" sz="1516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虚假设备</a:t>
            </a: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46A3FBEE-B3AB-681A-B5CA-5DAFD0F0381C}"/>
              </a:ext>
            </a:extLst>
          </p:cNvPr>
          <p:cNvGrpSpPr/>
          <p:nvPr/>
        </p:nvGrpSpPr>
        <p:grpSpPr>
          <a:xfrm>
            <a:off x="397370" y="2366222"/>
            <a:ext cx="1174429" cy="1174429"/>
            <a:chOff x="3912643" y="5906090"/>
            <a:chExt cx="2405607" cy="2405607"/>
          </a:xfrm>
        </p:grpSpPr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ADA4536E-17DD-8A06-CD97-7295745CC27B}"/>
                </a:ext>
              </a:extLst>
            </p:cNvPr>
            <p:cNvGrpSpPr/>
            <p:nvPr/>
          </p:nvGrpSpPr>
          <p:grpSpPr>
            <a:xfrm>
              <a:off x="3912643" y="5906090"/>
              <a:ext cx="2405607" cy="2405607"/>
              <a:chOff x="3912643" y="5906090"/>
              <a:chExt cx="2405607" cy="2405607"/>
            </a:xfrm>
          </p:grpSpPr>
          <p:pic>
            <p:nvPicPr>
              <p:cNvPr id="174" name="图形 14" descr="智能手机">
                <a:extLst>
                  <a:ext uri="{FF2B5EF4-FFF2-40B4-BE49-F238E27FC236}">
                    <a16:creationId xmlns:a16="http://schemas.microsoft.com/office/drawing/2014/main" id="{B12E8713-15C0-07C1-C038-47E2943DC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12643" y="5906090"/>
                <a:ext cx="2405607" cy="2405607"/>
              </a:xfrm>
              <a:prstGeom prst="rect">
                <a:avLst/>
              </a:prstGeom>
            </p:spPr>
          </p:pic>
          <p:pic>
            <p:nvPicPr>
              <p:cNvPr id="175" name="图片 174">
                <a:extLst>
                  <a:ext uri="{FF2B5EF4-FFF2-40B4-BE49-F238E27FC236}">
                    <a16:creationId xmlns:a16="http://schemas.microsoft.com/office/drawing/2014/main" id="{6FEB7240-AB26-2A48-C626-F4D497595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3101" y="6569075"/>
                <a:ext cx="784689" cy="811748"/>
              </a:xfrm>
              <a:prstGeom prst="rect">
                <a:avLst/>
              </a:prstGeom>
            </p:spPr>
          </p:pic>
        </p:grp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5AF759B1-C48D-A8B4-80FD-CB1410D56910}"/>
                </a:ext>
              </a:extLst>
            </p:cNvPr>
            <p:cNvSpPr txBox="1"/>
            <p:nvPr/>
          </p:nvSpPr>
          <p:spPr bwMode="auto">
            <a:xfrm>
              <a:off x="4539060" y="7380821"/>
              <a:ext cx="1146586" cy="494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l" defTabSz="554492" hangingPunct="1">
                <a:spcBef>
                  <a:spcPct val="0"/>
                </a:spcBef>
              </a:pPr>
              <a:r>
                <a:rPr kumimoji="1" lang="zh-CN" altLang="en-US" sz="970" b="0" kern="1200" dirty="0">
                  <a:latin typeface="TencentSans W7" panose="020C08030202040F0204" pitchFamily="34" charset="-122"/>
                  <a:ea typeface="TencentSans W7" panose="020C08030202040F0204" pitchFamily="34" charset="-122"/>
                  <a:cs typeface="TencentSans W7" panose="020C08030202040F0204" pitchFamily="34" charset="-122"/>
                  <a:sym typeface="Calibri Light" panose="020F0302020204030204" pitchFamily="34" charset="0"/>
                </a:rPr>
                <a:t>小程序</a:t>
              </a: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D7B7CB0-07FD-FE6A-8E5A-10F6D98FEDE0}"/>
              </a:ext>
            </a:extLst>
          </p:cNvPr>
          <p:cNvSpPr txBox="1"/>
          <p:nvPr/>
        </p:nvSpPr>
        <p:spPr bwMode="auto">
          <a:xfrm>
            <a:off x="1588670" y="3171603"/>
            <a:ext cx="742511" cy="26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algn="l" defTabSz="554492" hangingPunct="1">
              <a:spcBef>
                <a:spcPct val="0"/>
              </a:spcBef>
            </a:pPr>
            <a:r>
              <a:rPr kumimoji="1" lang="zh-CN" altLang="en-US" sz="1092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稳定不变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CD3911F6-46FB-0F60-6BC4-65070AD1CAB6}"/>
              </a:ext>
            </a:extLst>
          </p:cNvPr>
          <p:cNvSpPr txBox="1"/>
          <p:nvPr/>
        </p:nvSpPr>
        <p:spPr bwMode="auto">
          <a:xfrm>
            <a:off x="1588670" y="4713247"/>
            <a:ext cx="742511" cy="26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algn="l" defTabSz="554492" hangingPunct="1">
              <a:spcBef>
                <a:spcPct val="0"/>
              </a:spcBef>
            </a:pPr>
            <a:r>
              <a:rPr kumimoji="1" lang="zh-CN" altLang="en-US" sz="1092" b="0" kern="1200" dirty="0">
                <a:latin typeface="TencentSans W7" panose="020C08030202040F0204" pitchFamily="34" charset="-122"/>
                <a:ea typeface="TencentSans W7" panose="020C08030202040F0204" pitchFamily="34" charset="-122"/>
                <a:cs typeface="TencentSans W7" panose="020C08030202040F0204" pitchFamily="34" charset="-122"/>
                <a:sym typeface="Calibri Light" panose="020F0302020204030204" pitchFamily="34" charset="0"/>
              </a:rPr>
              <a:t>稳定不变</a:t>
            </a:r>
          </a:p>
        </p:txBody>
      </p:sp>
      <p:sp>
        <p:nvSpPr>
          <p:cNvPr id="178" name="十字形 177">
            <a:extLst>
              <a:ext uri="{FF2B5EF4-FFF2-40B4-BE49-F238E27FC236}">
                <a16:creationId xmlns:a16="http://schemas.microsoft.com/office/drawing/2014/main" id="{6BAD4B4B-4DA5-3F16-7C6F-821F04F27803}"/>
              </a:ext>
            </a:extLst>
          </p:cNvPr>
          <p:cNvSpPr/>
          <p:nvPr/>
        </p:nvSpPr>
        <p:spPr>
          <a:xfrm rot="2689944">
            <a:off x="1743966" y="5627175"/>
            <a:ext cx="646908" cy="620226"/>
          </a:xfrm>
          <a:prstGeom prst="plus">
            <a:avLst>
              <a:gd name="adj" fmla="val 40685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30805" tIns="30805" rIns="30805" bIns="30805" rtlCol="0" anchor="ctr"/>
          <a:lstStyle/>
          <a:p>
            <a:pPr algn="l" defTabSz="554492" hangingPunct="1"/>
            <a:endParaRPr kumimoji="1" lang="zh-CN" altLang="en-US" sz="1940" b="0" kern="120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79" name="圆角矩形 13">
            <a:extLst>
              <a:ext uri="{FF2B5EF4-FFF2-40B4-BE49-F238E27FC236}">
                <a16:creationId xmlns:a16="http://schemas.microsoft.com/office/drawing/2014/main" id="{1CAF9561-EC72-172F-5102-318BF685EC22}"/>
              </a:ext>
            </a:extLst>
          </p:cNvPr>
          <p:cNvSpPr txBox="1"/>
          <p:nvPr/>
        </p:nvSpPr>
        <p:spPr>
          <a:xfrm>
            <a:off x="4000929" y="5849060"/>
            <a:ext cx="4187943" cy="60145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45717" tIns="45717" rIns="45717" bIns="45717" numCol="1" spcCol="1270" anchor="ctr" anchorCtr="0">
            <a:noAutofit/>
          </a:bodyPr>
          <a:lstStyle/>
          <a:p>
            <a:pPr defTabSz="533375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虚拟设备甄别</a:t>
            </a:r>
            <a:endParaRPr lang="en-US" altLang="zh-CN" sz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centSans W7" panose="020C08030202040F0204" pitchFamily="34" charset="-122"/>
              <a:ea typeface="TencentSans W7" panose="020C08030202040F0204" pitchFamily="34" charset="-122"/>
              <a:sym typeface="Helvetica"/>
            </a:endParaRPr>
          </a:p>
          <a:p>
            <a:pPr defTabSz="533375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altLang="zh-CN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(</a:t>
            </a:r>
            <a:r>
              <a:rPr lang="zh-CN" altLang="en-US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协议挂</a:t>
            </a:r>
            <a:r>
              <a:rPr lang="en-US" altLang="zh-CN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/</a:t>
            </a:r>
            <a:r>
              <a:rPr lang="zh-CN" altLang="en-US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模拟器</a:t>
            </a:r>
            <a:r>
              <a:rPr lang="en-US" altLang="zh-CN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/</a:t>
            </a:r>
            <a:r>
              <a:rPr lang="zh-CN" altLang="en-US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云模拟器</a:t>
            </a:r>
            <a:r>
              <a:rPr lang="en-US" altLang="zh-CN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/</a:t>
            </a:r>
            <a:r>
              <a:rPr lang="zh-CN" altLang="en-US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真机模拟器</a:t>
            </a:r>
            <a:r>
              <a:rPr lang="en-US" altLang="zh-CN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/</a:t>
            </a:r>
            <a:r>
              <a:rPr lang="zh-CN" altLang="en-US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开发板虚拟设备</a:t>
            </a:r>
            <a:r>
              <a:rPr lang="en-US" altLang="zh-CN" sz="1200" b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)</a:t>
            </a:r>
            <a:endParaRPr lang="zh-CN" altLang="en-US" sz="12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centSans W7" panose="020C08030202040F0204" pitchFamily="34" charset="-122"/>
              <a:ea typeface="TencentSans W7" panose="020C08030202040F0204" pitchFamily="34" charset="-122"/>
              <a:sym typeface="Helvetica"/>
            </a:endParaRPr>
          </a:p>
        </p:txBody>
      </p:sp>
      <p:sp>
        <p:nvSpPr>
          <p:cNvPr id="180" name="Shape 1338">
            <a:extLst>
              <a:ext uri="{FF2B5EF4-FFF2-40B4-BE49-F238E27FC236}">
                <a16:creationId xmlns:a16="http://schemas.microsoft.com/office/drawing/2014/main" id="{F83A28D4-4D9E-FE4B-916A-4D3B4F1888D2}"/>
              </a:ext>
            </a:extLst>
          </p:cNvPr>
          <p:cNvSpPr/>
          <p:nvPr/>
        </p:nvSpPr>
        <p:spPr>
          <a:xfrm>
            <a:off x="9470693" y="2682639"/>
            <a:ext cx="1623342" cy="474576"/>
          </a:xfrm>
          <a:prstGeom prst="roundRect">
            <a:avLst>
              <a:gd name="adj" fmla="val 0"/>
            </a:avLst>
          </a:prstGeom>
          <a:solidFill>
            <a:srgbClr val="146FE8"/>
          </a:solidFill>
          <a:ln w="12700">
            <a:noFill/>
          </a:ln>
          <a:effectLst/>
        </p:spPr>
        <p:txBody>
          <a:bodyPr wrap="square" rtlCol="0" anchor="ctr">
            <a:noAutofit/>
          </a:bodyPr>
          <a:lstStyle/>
          <a:p>
            <a:pPr defTabSz="1108984" hangingPunct="1"/>
            <a:r>
              <a:rPr kumimoji="1" lang="zh-CN" altLang="en-US" sz="1400" kern="1200" dirty="0">
                <a:solidFill>
                  <a:prstClr val="white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Lao UI" pitchFamily="34" charset="0"/>
              </a:rPr>
              <a:t>精确率</a:t>
            </a:r>
            <a:r>
              <a:rPr kumimoji="1" lang="en-US" altLang="zh-CN" sz="1400" kern="1200" dirty="0">
                <a:solidFill>
                  <a:prstClr val="white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Lao UI" pitchFamily="34" charset="0"/>
              </a:rPr>
              <a:t>99.86%</a:t>
            </a:r>
          </a:p>
        </p:txBody>
      </p:sp>
      <p:sp>
        <p:nvSpPr>
          <p:cNvPr id="181" name="Shape 1338">
            <a:extLst>
              <a:ext uri="{FF2B5EF4-FFF2-40B4-BE49-F238E27FC236}">
                <a16:creationId xmlns:a16="http://schemas.microsoft.com/office/drawing/2014/main" id="{8CF64995-2527-6D6F-5430-6AC226B31844}"/>
              </a:ext>
            </a:extLst>
          </p:cNvPr>
          <p:cNvSpPr/>
          <p:nvPr/>
        </p:nvSpPr>
        <p:spPr>
          <a:xfrm>
            <a:off x="9470693" y="3275515"/>
            <a:ext cx="1623342" cy="474576"/>
          </a:xfrm>
          <a:prstGeom prst="roundRect">
            <a:avLst>
              <a:gd name="adj" fmla="val 0"/>
            </a:avLst>
          </a:prstGeom>
          <a:solidFill>
            <a:srgbClr val="146FE8"/>
          </a:solidFill>
          <a:ln w="12700">
            <a:noFill/>
          </a:ln>
          <a:effectLst/>
        </p:spPr>
        <p:txBody>
          <a:bodyPr wrap="square" rtlCol="0" anchor="ctr">
            <a:noAutofit/>
          </a:bodyPr>
          <a:lstStyle/>
          <a:p>
            <a:pPr defTabSz="1108984" hangingPunct="1"/>
            <a:r>
              <a:rPr kumimoji="1" lang="zh-CN" altLang="en-US" sz="1400" kern="1200" dirty="0">
                <a:solidFill>
                  <a:prstClr val="white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Lao UI" pitchFamily="34" charset="0"/>
              </a:rPr>
              <a:t>召回率</a:t>
            </a:r>
            <a:r>
              <a:rPr kumimoji="1" lang="en-US" altLang="zh-CN" sz="1400" kern="1200" dirty="0">
                <a:solidFill>
                  <a:prstClr val="white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Lao UI" pitchFamily="34" charset="0"/>
              </a:rPr>
              <a:t>99.80%</a:t>
            </a:r>
          </a:p>
        </p:txBody>
      </p:sp>
      <p:sp>
        <p:nvSpPr>
          <p:cNvPr id="182" name="Shape 1338">
            <a:extLst>
              <a:ext uri="{FF2B5EF4-FFF2-40B4-BE49-F238E27FC236}">
                <a16:creationId xmlns:a16="http://schemas.microsoft.com/office/drawing/2014/main" id="{AE5D1885-B85E-7ADB-6053-C8EFFDFD2F30}"/>
              </a:ext>
            </a:extLst>
          </p:cNvPr>
          <p:cNvSpPr/>
          <p:nvPr/>
        </p:nvSpPr>
        <p:spPr>
          <a:xfrm>
            <a:off x="9470693" y="3853969"/>
            <a:ext cx="1623342" cy="474576"/>
          </a:xfrm>
          <a:prstGeom prst="roundRect">
            <a:avLst>
              <a:gd name="adj" fmla="val 0"/>
            </a:avLst>
          </a:prstGeom>
          <a:solidFill>
            <a:srgbClr val="146FE8"/>
          </a:solidFill>
          <a:ln w="12700">
            <a:noFill/>
          </a:ln>
          <a:effectLst/>
        </p:spPr>
        <p:txBody>
          <a:bodyPr wrap="square" rtlCol="0" anchor="ctr">
            <a:noAutofit/>
          </a:bodyPr>
          <a:lstStyle/>
          <a:p>
            <a:pPr defTabSz="1108984" hangingPunct="1"/>
            <a:r>
              <a:rPr kumimoji="1" lang="zh-CN" altLang="en-US" sz="1400" kern="1200" dirty="0">
                <a:solidFill>
                  <a:prstClr val="white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Lao UI" pitchFamily="34" charset="0"/>
              </a:rPr>
              <a:t>膨胀率</a:t>
            </a:r>
            <a:r>
              <a:rPr kumimoji="1" lang="en-US" altLang="zh-CN" sz="1400" kern="1200" dirty="0">
                <a:solidFill>
                  <a:prstClr val="white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Lao UI" pitchFamily="34" charset="0"/>
              </a:rPr>
              <a:t>&lt;0.20%</a:t>
            </a: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7E2F0077-A574-DBBE-2ACE-7B243751481A}"/>
              </a:ext>
            </a:extLst>
          </p:cNvPr>
          <p:cNvSpPr/>
          <p:nvPr/>
        </p:nvSpPr>
        <p:spPr>
          <a:xfrm>
            <a:off x="9128330" y="2491974"/>
            <a:ext cx="2208650" cy="19259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108984" hangingPunct="1"/>
            <a:endParaRPr kumimoji="1" lang="zh-CN" altLang="en-US" sz="1050" b="0" kern="1200">
              <a:solidFill>
                <a:prstClr val="white"/>
              </a:solidFill>
              <a:latin typeface="TencentSans W7" panose="020C08030202040F0204" pitchFamily="34" charset="-122"/>
              <a:ea typeface="TencentSans W7" panose="020C08030202040F0204" pitchFamily="34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F0CBA09B-2947-2896-E85C-9AB0012977D6}"/>
              </a:ext>
            </a:extLst>
          </p:cNvPr>
          <p:cNvSpPr txBox="1"/>
          <p:nvPr/>
        </p:nvSpPr>
        <p:spPr>
          <a:xfrm>
            <a:off x="9498625" y="2282069"/>
            <a:ext cx="14680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108984" hangingPunct="1"/>
            <a:r>
              <a:rPr kumimoji="1" lang="zh-CN" altLang="en-US" sz="1600" b="0" kern="1200" dirty="0">
                <a:solidFill>
                  <a:prstClr val="black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性能指标保障</a:t>
            </a:r>
          </a:p>
        </p:txBody>
      </p:sp>
      <p:sp>
        <p:nvSpPr>
          <p:cNvPr id="2" name="矩形">
            <a:extLst>
              <a:ext uri="{FF2B5EF4-FFF2-40B4-BE49-F238E27FC236}">
                <a16:creationId xmlns:a16="http://schemas.microsoft.com/office/drawing/2014/main" id="{9C99F2E1-94E7-47C9-1C0D-DD44B16F88F3}"/>
              </a:ext>
            </a:extLst>
          </p:cNvPr>
          <p:cNvSpPr/>
          <p:nvPr/>
        </p:nvSpPr>
        <p:spPr>
          <a:xfrm>
            <a:off x="8788046" y="4708967"/>
            <a:ext cx="3152693" cy="1930504"/>
          </a:xfrm>
          <a:prstGeom prst="rect">
            <a:avLst/>
          </a:prstGeom>
          <a:solidFill>
            <a:srgbClr val="DFE7FB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15612">
              <a:spcBef>
                <a:spcPts val="3298"/>
              </a:spcBef>
              <a:defRPr sz="1800" b="0">
                <a:solidFill>
                  <a:srgbClr val="FEFD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2968" dirty="0">
              <a:solidFill>
                <a:srgbClr val="FEFDFF"/>
              </a:solidFill>
              <a:latin typeface="FZLanTingHei-R-GBK" panose="02000000000000000000" pitchFamily="2" charset="-122"/>
              <a:ea typeface="Microsoft YaHei" panose="020B0503020204020204" pitchFamily="34" charset="-122"/>
              <a:cs typeface="PingFang SC Regular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F6D13D-6A30-E542-13BD-6439183C276A}"/>
              </a:ext>
            </a:extLst>
          </p:cNvPr>
          <p:cNvSpPr txBox="1"/>
          <p:nvPr/>
        </p:nvSpPr>
        <p:spPr>
          <a:xfrm>
            <a:off x="9147919" y="4839375"/>
            <a:ext cx="2361979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507846"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Arial"/>
                <a:ea typeface="微软雅黑"/>
              </a:rPr>
              <a:t>遵循个人信息收集要求，符合最小必要原则，采集非敏感信息，明确用户隐私披露，加密脱敏个人信息等方式做好合规处理</a:t>
            </a:r>
          </a:p>
        </p:txBody>
      </p:sp>
    </p:spTree>
    <p:extLst>
      <p:ext uri="{BB962C8B-B14F-4D97-AF65-F5344CB8AC3E}">
        <p14:creationId xmlns:p14="http://schemas.microsoft.com/office/powerpoint/2010/main" val="34696303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>
            <a:extLst>
              <a:ext uri="{FF2B5EF4-FFF2-40B4-BE49-F238E27FC236}">
                <a16:creationId xmlns:a16="http://schemas.microsoft.com/office/drawing/2014/main" id="{3B2D457F-3DDE-C749-BC58-ED20CAFB928C}"/>
              </a:ext>
            </a:extLst>
          </p:cNvPr>
          <p:cNvSpPr txBox="1"/>
          <p:nvPr/>
        </p:nvSpPr>
        <p:spPr>
          <a:xfrm>
            <a:off x="904888" y="209146"/>
            <a:ext cx="10967875" cy="42569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457200">
              <a:lnSpc>
                <a:spcPct val="120000"/>
              </a:lnSpc>
              <a:defRPr sz="6000" b="0"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r>
              <a:rPr lang="zh-CN" altLang="en-US" sz="2500" dirty="0">
                <a:latin typeface="+mj-lt"/>
                <a:ea typeface="+mj-lt"/>
                <a:cs typeface="+mj-lt"/>
              </a:rPr>
              <a:t>全栈式风控引擎</a:t>
            </a:r>
            <a:r>
              <a:rPr lang="en-US" altLang="zh-CN" sz="2500" dirty="0">
                <a:latin typeface="+mj-lt"/>
                <a:ea typeface="+mj-lt"/>
                <a:cs typeface="+mj-lt"/>
              </a:rPr>
              <a:t>——</a:t>
            </a:r>
            <a:r>
              <a:rPr lang="zh-CN" altLang="en-US" sz="2500" dirty="0">
                <a:latin typeface="+mj-lt"/>
                <a:ea typeface="+mj-lt"/>
                <a:cs typeface="+mj-lt"/>
              </a:rPr>
              <a:t>输出风险类型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D1DBED-BE65-C650-BCE8-DAE5E726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56" y="962795"/>
            <a:ext cx="10967876" cy="53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2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C424F8-3FF5-18D7-BF3E-8006B522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6B85E9-1F28-1008-D976-3FC004B65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43" y="1448881"/>
            <a:ext cx="4417801" cy="45409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D4C5D0-84EE-2A9E-8E3E-97F7BC75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8" y="540069"/>
            <a:ext cx="3299781" cy="410420"/>
          </a:xfrm>
          <a:prstGeom prst="rect">
            <a:avLst/>
          </a:prstGeom>
        </p:spPr>
      </p:pic>
      <p:sp>
        <p:nvSpPr>
          <p:cNvPr id="2" name="章节标题文本，100磅">
            <a:extLst>
              <a:ext uri="{FF2B5EF4-FFF2-40B4-BE49-F238E27FC236}">
                <a16:creationId xmlns:a16="http://schemas.microsoft.com/office/drawing/2014/main" id="{E21AA087-CE7E-1871-ADFF-E2C7A5FA31BA}"/>
              </a:ext>
            </a:extLst>
          </p:cNvPr>
          <p:cNvSpPr txBox="1"/>
          <p:nvPr/>
        </p:nvSpPr>
        <p:spPr>
          <a:xfrm>
            <a:off x="1858086" y="2557510"/>
            <a:ext cx="4898022" cy="1742978"/>
          </a:xfrm>
          <a:prstGeom prst="rect">
            <a:avLst/>
          </a:prstGeom>
          <a:noFill/>
          <a:ln w="12700">
            <a:miter lim="400000"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square" lIns="0" tIns="0" rIns="0" bIns="0" anchor="ctr">
            <a:spAutoFit/>
          </a:bodyPr>
          <a:lstStyle>
            <a:lvl1pPr algn="l" defTabSz="457200">
              <a:defRPr sz="100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pPr defTabSz="457200">
              <a:lnSpc>
                <a:spcPct val="150000"/>
              </a:lnSpc>
              <a:defRPr/>
            </a:pPr>
            <a:r>
              <a:rPr kumimoji="1" lang="zh-CN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  <a:sym typeface="Helvetica Neue" panose="02000503000000020004"/>
              </a:rPr>
              <a:t>一、全栈式风控引擎</a:t>
            </a:r>
            <a:endParaRPr kumimoji="1" lang="en-US" altLang="zh-CN" sz="4000" b="1" dirty="0">
              <a:solidFill>
                <a:schemeClr val="accent1">
                  <a:lumMod val="40000"/>
                  <a:lumOff val="60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  <a:sym typeface="Helvetica Neue" panose="02000503000000020004"/>
            </a:endParaRPr>
          </a:p>
          <a:p>
            <a:pPr defTabSz="457200">
              <a:lnSpc>
                <a:spcPct val="150000"/>
              </a:lnSpc>
              <a:defRPr/>
            </a:pPr>
            <a:r>
              <a:rPr kumimoji="1" lang="zh-CN" altLang="en-US" sz="4000" b="1" dirty="0">
                <a:solidFill>
                  <a:srgbClr val="274FFF"/>
                </a:solidFill>
                <a:latin typeface="腾讯体 W7" panose="020C08030202040F0204" pitchFamily="34" charset="-122"/>
                <a:ea typeface="腾讯体 W7" panose="020C08030202040F0204" pitchFamily="34" charset="-122"/>
                <a:sym typeface="+mn-ea"/>
              </a:rPr>
              <a:t>二、打车逃单风控</a:t>
            </a:r>
            <a:endParaRPr kumimoji="1" lang="en-US" altLang="zh-CN" sz="4000" b="1" dirty="0">
              <a:solidFill>
                <a:srgbClr val="274FFF"/>
              </a:solidFill>
              <a:latin typeface="腾讯体 W7" panose="020C08030202040F0204" pitchFamily="34" charset="-122"/>
              <a:ea typeface="腾讯体 W7" panose="020C08030202040F0204" pitchFamily="34" charset="-122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6618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>
            <a:extLst>
              <a:ext uri="{FF2B5EF4-FFF2-40B4-BE49-F238E27FC236}">
                <a16:creationId xmlns:a16="http://schemas.microsoft.com/office/drawing/2014/main" id="{3B2D457F-3DDE-C749-BC58-ED20CAFB928C}"/>
              </a:ext>
            </a:extLst>
          </p:cNvPr>
          <p:cNvSpPr txBox="1"/>
          <p:nvPr/>
        </p:nvSpPr>
        <p:spPr>
          <a:xfrm>
            <a:off x="904888" y="209146"/>
            <a:ext cx="10967875" cy="42569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457200">
              <a:lnSpc>
                <a:spcPct val="120000"/>
              </a:lnSpc>
              <a:defRPr sz="6000" b="0">
                <a:latin typeface="+mn-lt"/>
                <a:ea typeface="+mn-ea"/>
                <a:cs typeface="+mn-cs"/>
                <a:sym typeface="腾讯体 W7" panose="020C08030202040F0204" charset="-122"/>
              </a:defRPr>
            </a:lvl1pPr>
          </a:lstStyle>
          <a:p>
            <a:r>
              <a:rPr lang="zh-CN" altLang="en-US" sz="2500" dirty="0">
                <a:latin typeface="+mj-lt"/>
                <a:ea typeface="+mj-lt"/>
                <a:cs typeface="+mj-lt"/>
              </a:rPr>
              <a:t>打车逃单风控</a:t>
            </a: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244FA2AC-79CE-7D74-022F-9881E90BB7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1175" y="944128"/>
            <a:ext cx="45719" cy="4627332"/>
          </a:xfrm>
          <a:prstGeom prst="rect">
            <a:avLst/>
          </a:prstGeom>
          <a:solidFill>
            <a:srgbClr val="CAD7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B231964A-1CFF-28F9-A0CB-A158FB816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39" y="944128"/>
            <a:ext cx="288000" cy="288000"/>
          </a:xfrm>
          <a:prstGeom prst="ellipse">
            <a:avLst/>
          </a:prstGeom>
          <a:solidFill>
            <a:srgbClr val="006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3E60786-3AF9-86CC-B9BD-82F075AAFE98}"/>
              </a:ext>
            </a:extLst>
          </p:cNvPr>
          <p:cNvSpPr txBox="1"/>
          <p:nvPr/>
        </p:nvSpPr>
        <p:spPr>
          <a:xfrm>
            <a:off x="770728" y="842307"/>
            <a:ext cx="4424313" cy="115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 hangingPunct="1">
              <a:lnSpc>
                <a:spcPct val="150000"/>
              </a:lnSpc>
              <a:defRPr/>
            </a:pPr>
            <a:r>
              <a:rPr kumimoji="1" lang="zh-CN" altLang="en-US" sz="1600" b="0" kern="1200" dirty="0">
                <a:solidFill>
                  <a:srgbClr val="0060FF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标准</a:t>
            </a:r>
            <a:r>
              <a:rPr kumimoji="1" lang="en-US" altLang="zh-CN" sz="1600" b="0" kern="1200" dirty="0">
                <a:solidFill>
                  <a:srgbClr val="0060FF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SaaS</a:t>
            </a:r>
            <a:r>
              <a:rPr kumimoji="1" lang="zh-CN" altLang="en-US" sz="1600" b="0" kern="1200" dirty="0">
                <a:solidFill>
                  <a:srgbClr val="0060FF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产品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：</a:t>
            </a:r>
            <a:r>
              <a:rPr lang="zh-CN" altLang="en-US" sz="1600" b="0" kern="1200" dirty="0">
                <a:latin typeface="TencentSans W3" panose="020C08030202040F0204" pitchFamily="34" charset="-122"/>
                <a:ea typeface="TencentSans W3" panose="020C08030202040F0204" pitchFamily="34" charset="-122"/>
                <a:cs typeface="+mn-cs"/>
                <a:sym typeface="Helvetica Light"/>
              </a:rPr>
              <a:t>恶意逃单用户特征与一般羊毛党、黄牛党有差异，标准</a:t>
            </a:r>
            <a:r>
              <a:rPr lang="en-US" altLang="zh-CN" sz="1600" b="0" kern="1200" dirty="0">
                <a:latin typeface="TencentSans W3" panose="020C08030202040F0204" pitchFamily="34" charset="-122"/>
                <a:ea typeface="TencentSans W3" panose="020C08030202040F0204" pitchFamily="34" charset="-122"/>
                <a:cs typeface="+mn-cs"/>
                <a:sym typeface="Helvetica Light"/>
              </a:rPr>
              <a:t>SaaS</a:t>
            </a:r>
            <a:r>
              <a:rPr lang="zh-CN" altLang="en-US" sz="1600" b="0" kern="1200" dirty="0">
                <a:latin typeface="TencentSans W3" panose="020C08030202040F0204" pitchFamily="34" charset="-122"/>
                <a:ea typeface="TencentSans W3" panose="020C08030202040F0204" pitchFamily="34" charset="-122"/>
                <a:cs typeface="+mn-cs"/>
                <a:sym typeface="Helvetica Light"/>
              </a:rPr>
              <a:t>产品难以识别，对打车坏账率降低几乎无增益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centSans W3" panose="020C08030202040F0204" pitchFamily="34" charset="-122"/>
              <a:ea typeface="TencentSans W3" panose="020C08030202040F0204" pitchFamily="34" charset="-122"/>
              <a:cs typeface="+mn-cs"/>
            </a:endParaRPr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id="{835767E3-7BF7-C660-EC3E-B857B408A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39" y="2208396"/>
            <a:ext cx="288000" cy="288000"/>
          </a:xfrm>
          <a:prstGeom prst="ellipse">
            <a:avLst/>
          </a:prstGeom>
          <a:solidFill>
            <a:srgbClr val="006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CE27FD9-0E3B-F4B4-2D1D-F9D3D92B7D03}"/>
              </a:ext>
            </a:extLst>
          </p:cNvPr>
          <p:cNvSpPr txBox="1"/>
          <p:nvPr/>
        </p:nvSpPr>
        <p:spPr>
          <a:xfrm>
            <a:off x="770728" y="2109397"/>
            <a:ext cx="4424313" cy="115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kern="1200" dirty="0">
                <a:solidFill>
                  <a:srgbClr val="0060FF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整体优化思路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：结合客户提供的黑白样本，整合内部多方数据源及模型，区分各特征的重要程度，用于恶意逃单用户的识别</a:t>
            </a:r>
          </a:p>
        </p:txBody>
      </p:sp>
      <p:sp>
        <p:nvSpPr>
          <p:cNvPr id="45" name="Oval 14">
            <a:extLst>
              <a:ext uri="{FF2B5EF4-FFF2-40B4-BE49-F238E27FC236}">
                <a16:creationId xmlns:a16="http://schemas.microsoft.com/office/drawing/2014/main" id="{C9B1D156-5A7B-EF1D-BB4A-4760CBC03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39" y="5412979"/>
            <a:ext cx="288000" cy="288000"/>
          </a:xfrm>
          <a:prstGeom prst="ellipse">
            <a:avLst/>
          </a:prstGeom>
          <a:solidFill>
            <a:srgbClr val="006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56" tIns="91428" rIns="182856" bIns="914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E847768-711A-91BE-77F4-DA7326A2ED16}"/>
              </a:ext>
            </a:extLst>
          </p:cNvPr>
          <p:cNvSpPr txBox="1"/>
          <p:nvPr/>
        </p:nvSpPr>
        <p:spPr>
          <a:xfrm>
            <a:off x="770728" y="5307375"/>
            <a:ext cx="4424313" cy="115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0FF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最终优化结果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：根据客户近期的测试样本，以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M3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及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M6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未付作为坏账，精准率提升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3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～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5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centSans W7" panose="020C08030202040F0204" pitchFamily="34" charset="-122"/>
                <a:ea typeface="TencentSans W7" panose="020C08030202040F0204" pitchFamily="34" charset="-122"/>
                <a:cs typeface="+mn-cs"/>
              </a:rPr>
              <a:t>倍，实时测试数据如右所示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A48D10E4-1239-E5BF-9038-9330B2E2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09" y="3421764"/>
            <a:ext cx="3613750" cy="126061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0864E4C-7941-2273-3CDB-E39EA3EE5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11" y="4663021"/>
            <a:ext cx="3639254" cy="408194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6887ADA7-1908-A318-5A9E-C86BD4E75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458" y="2208396"/>
            <a:ext cx="6210300" cy="4152900"/>
          </a:xfrm>
          <a:prstGeom prst="rect">
            <a:avLst/>
          </a:prstGeom>
        </p:spPr>
      </p:pic>
      <p:pic>
        <p:nvPicPr>
          <p:cNvPr id="78" name="Picture 18">
            <a:extLst>
              <a:ext uri="{FF2B5EF4-FFF2-40B4-BE49-F238E27FC236}">
                <a16:creationId xmlns:a16="http://schemas.microsoft.com/office/drawing/2014/main" id="{2B0E18E6-D766-7000-57E2-31F4337A1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94" y="634840"/>
            <a:ext cx="1328641" cy="13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5D95EC-EB42-FC2F-90A1-8D08DC70B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450" y="444259"/>
            <a:ext cx="1882523" cy="182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9521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 图文版式">
  <a:themeElements>
    <a:clrScheme name="CSIG商务PPT配色">
      <a:dk1>
        <a:srgbClr val="000000"/>
      </a:dk1>
      <a:lt1>
        <a:srgbClr val="FFFFFF"/>
      </a:lt1>
      <a:dk2>
        <a:srgbClr val="0060FF"/>
      </a:dk2>
      <a:lt2>
        <a:srgbClr val="FFFFFF"/>
      </a:lt2>
      <a:accent1>
        <a:srgbClr val="0060F0"/>
      </a:accent1>
      <a:accent2>
        <a:srgbClr val="A736FF"/>
      </a:accent2>
      <a:accent3>
        <a:srgbClr val="03905C"/>
      </a:accent3>
      <a:accent4>
        <a:srgbClr val="EB8707"/>
      </a:accent4>
      <a:accent5>
        <a:srgbClr val="009FD1"/>
      </a:accent5>
      <a:accent6>
        <a:srgbClr val="647697"/>
      </a:accent6>
      <a:hlink>
        <a:srgbClr val="444444"/>
      </a:hlink>
      <a:folHlink>
        <a:srgbClr val="444444"/>
      </a:folHlink>
    </a:clrScheme>
    <a:fontScheme name="White">
      <a:majorFont>
        <a:latin typeface="腾讯体 W7"/>
        <a:ea typeface="腾讯体 W7"/>
        <a:cs typeface="腾讯体 W7"/>
      </a:majorFont>
      <a:minorFont>
        <a:latin typeface="腾讯体 W7"/>
        <a:ea typeface="腾讯体 W7"/>
        <a:cs typeface="腾讯体 W7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miter lim="400000"/>
        </a:ln>
      </a:spPr>
      <a:bodyPr lIns="50800" tIns="50800" rIns="50800" bIns="50800" anchor="ctr"/>
      <a:lstStyle>
        <a:defPPr algn="l">
          <a:defRPr sz="3200" b="0">
            <a:solidFill>
              <a:srgbClr val="FFFFFF"/>
            </a:solidFill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/>
      <a:lstStyle>
        <a:defPPr algn="l">
          <a:spcBef>
            <a:spcPct val="0"/>
          </a:spcBef>
          <a:buNone/>
          <a:defRPr sz="2500" b="0" dirty="0" smtClean="0">
            <a:latin typeface="TencentSans W7" panose="020C08030202040F0204" pitchFamily="34" charset="-122"/>
            <a:ea typeface="TencentSans W7" panose="020C08030202040F0204" pitchFamily="34" charset="-122"/>
            <a:cs typeface="TencentSans W7" panose="020C08030202040F0204" pitchFamily="34" charset="-122"/>
            <a:sym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 设备mock up">
  <a:themeElements>
    <a:clrScheme name="CSIG商务PPT配色">
      <a:dk1>
        <a:srgbClr val="000000"/>
      </a:dk1>
      <a:lt1>
        <a:srgbClr val="FFFFFF"/>
      </a:lt1>
      <a:dk2>
        <a:srgbClr val="0060FF"/>
      </a:dk2>
      <a:lt2>
        <a:srgbClr val="FFFFFF"/>
      </a:lt2>
      <a:accent1>
        <a:srgbClr val="0060F0"/>
      </a:accent1>
      <a:accent2>
        <a:srgbClr val="A736FF"/>
      </a:accent2>
      <a:accent3>
        <a:srgbClr val="03905C"/>
      </a:accent3>
      <a:accent4>
        <a:srgbClr val="EB8707"/>
      </a:accent4>
      <a:accent5>
        <a:srgbClr val="009FD1"/>
      </a:accent5>
      <a:accent6>
        <a:srgbClr val="647697"/>
      </a:accent6>
      <a:hlink>
        <a:srgbClr val="444444"/>
      </a:hlink>
      <a:folHlink>
        <a:srgbClr val="444444"/>
      </a:folHlink>
    </a:clrScheme>
    <a:fontScheme name="White">
      <a:majorFont>
        <a:latin typeface="腾讯体 W7"/>
        <a:ea typeface="腾讯体 W7"/>
        <a:cs typeface="腾讯体 W7"/>
      </a:majorFont>
      <a:minorFont>
        <a:latin typeface="腾讯体 W7"/>
        <a:ea typeface="腾讯体 W7"/>
        <a:cs typeface="腾讯体 W7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miter lim="400000"/>
        </a:ln>
      </a:spPr>
      <a:bodyPr lIns="50800" tIns="50800" rIns="50800" bIns="50800" anchor="ctr"/>
      <a:lstStyle>
        <a:defPPr algn="l">
          <a:defRPr sz="3200" b="0">
            <a:solidFill>
              <a:srgbClr val="FFFFFF"/>
            </a:solidFill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2 图文版式">
  <a:themeElements>
    <a:clrScheme name="CSIG商务PPT配色">
      <a:dk1>
        <a:srgbClr val="000000"/>
      </a:dk1>
      <a:lt1>
        <a:srgbClr val="FFFFFF"/>
      </a:lt1>
      <a:dk2>
        <a:srgbClr val="0060FF"/>
      </a:dk2>
      <a:lt2>
        <a:srgbClr val="FFFFFF"/>
      </a:lt2>
      <a:accent1>
        <a:srgbClr val="0060F0"/>
      </a:accent1>
      <a:accent2>
        <a:srgbClr val="A736FF"/>
      </a:accent2>
      <a:accent3>
        <a:srgbClr val="03905C"/>
      </a:accent3>
      <a:accent4>
        <a:srgbClr val="EB8707"/>
      </a:accent4>
      <a:accent5>
        <a:srgbClr val="009FD1"/>
      </a:accent5>
      <a:accent6>
        <a:srgbClr val="647697"/>
      </a:accent6>
      <a:hlink>
        <a:srgbClr val="444444"/>
      </a:hlink>
      <a:folHlink>
        <a:srgbClr val="444444"/>
      </a:folHlink>
    </a:clrScheme>
    <a:fontScheme name="White">
      <a:majorFont>
        <a:latin typeface="腾讯体 W7"/>
        <a:ea typeface="腾讯体 W7"/>
        <a:cs typeface="腾讯体 W7"/>
      </a:majorFont>
      <a:minorFont>
        <a:latin typeface="腾讯体 W7"/>
        <a:ea typeface="腾讯体 W7"/>
        <a:cs typeface="腾讯体 W7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miter lim="400000"/>
        </a:ln>
      </a:spPr>
      <a:bodyPr lIns="50800" tIns="50800" rIns="50800" bIns="50800" anchor="ctr"/>
      <a:lstStyle>
        <a:defPPr algn="l">
          <a:defRPr sz="3200" b="0">
            <a:solidFill>
              <a:srgbClr val="FFFFFF"/>
            </a:solidFill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/>
      <a:lstStyle>
        <a:defPPr algn="l">
          <a:spcBef>
            <a:spcPct val="0"/>
          </a:spcBef>
          <a:buNone/>
          <a:defRPr sz="2500" b="0" dirty="0" smtClean="0">
            <a:latin typeface="TencentSans W7" panose="020C08030202040F0204" pitchFamily="34" charset="-122"/>
            <a:ea typeface="TencentSans W7" panose="020C08030202040F0204" pitchFamily="34" charset="-122"/>
            <a:cs typeface="TencentSans W7" panose="020C08030202040F0204" pitchFamily="34" charset="-122"/>
            <a:sym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腾讯体 W7"/>
        <a:ea typeface="腾讯体 W7"/>
        <a:cs typeface="腾讯体 W7"/>
      </a:majorFont>
      <a:minorFont>
        <a:latin typeface="腾讯体 W7"/>
        <a:ea typeface="腾讯体 W7"/>
        <a:cs typeface="腾讯体 W7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568</Words>
  <Application>Microsoft Macintosh PowerPoint</Application>
  <PresentationFormat>自定义</PresentationFormat>
  <Paragraphs>79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腾讯体 W7</vt:lpstr>
      <vt:lpstr>Microsoft YaHei</vt:lpstr>
      <vt:lpstr>Microsoft YaHei</vt:lpstr>
      <vt:lpstr>FZLanTingHei-R-GBK</vt:lpstr>
      <vt:lpstr>Microsoft YaHei UI</vt:lpstr>
      <vt:lpstr>Montserrat Bold</vt:lpstr>
      <vt:lpstr>PingFang SC Regular</vt:lpstr>
      <vt:lpstr>TencentSans W3</vt:lpstr>
      <vt:lpstr>TencentSans W7</vt:lpstr>
      <vt:lpstr>Times Roman</vt:lpstr>
      <vt:lpstr>Arial</vt:lpstr>
      <vt:lpstr>Helvetica Neue</vt:lpstr>
      <vt:lpstr>Helvetica Neue Light</vt:lpstr>
      <vt:lpstr>Helvetica Neue Medium</vt:lpstr>
      <vt:lpstr>2 图文版式</vt:lpstr>
      <vt:lpstr>3 设备mock up</vt:lpstr>
      <vt:lpstr>1_2 图文版式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T171011</cp:lastModifiedBy>
  <cp:revision>746</cp:revision>
  <dcterms:created xsi:type="dcterms:W3CDTF">2023-07-06T09:41:05Z</dcterms:created>
  <dcterms:modified xsi:type="dcterms:W3CDTF">2024-02-20T15:50:36Z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6259C4E5F0D58BF17789A664D4FC5222_43</vt:lpwstr>
  </property>
  <property fmtid="{D5CDD505-2E9C-101B-9397-08002B2CF9AE}" pid="3" name="KSOProductBuildVer">
    <vt:lpwstr>2052-5.4.1.7920</vt:lpwstr>
  </property>
</Properties>
</file>